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5370" r:id="rId1"/>
  </p:sldMasterIdLst>
  <p:notesMasterIdLst>
    <p:notesMasterId r:id="rId16"/>
  </p:notesMasterIdLst>
  <p:sldIdLst>
    <p:sldId id="283" r:id="rId2"/>
    <p:sldId id="258" r:id="rId3"/>
    <p:sldId id="282" r:id="rId4"/>
    <p:sldId id="284" r:id="rId5"/>
    <p:sldId id="259" r:id="rId6"/>
    <p:sldId id="280" r:id="rId7"/>
    <p:sldId id="275" r:id="rId8"/>
    <p:sldId id="268" r:id="rId9"/>
    <p:sldId id="265" r:id="rId10"/>
    <p:sldId id="264" r:id="rId11"/>
    <p:sldId id="277" r:id="rId12"/>
    <p:sldId id="274" r:id="rId13"/>
    <p:sldId id="261" r:id="rId14"/>
    <p:sldId id="272"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11FF452-C857-4D5B-A985-D1818A9B9F1A}">
          <p14:sldIdLst>
            <p14:sldId id="283"/>
            <p14:sldId id="258"/>
            <p14:sldId id="282"/>
            <p14:sldId id="284"/>
            <p14:sldId id="259"/>
            <p14:sldId id="280"/>
            <p14:sldId id="275"/>
          </p14:sldIdLst>
        </p14:section>
        <p14:section name="Untitled Section" id="{44A80886-9DE9-404B-A162-20463C44ACFE}">
          <p14:sldIdLst>
            <p14:sldId id="268"/>
            <p14:sldId id="265"/>
            <p14:sldId id="264"/>
            <p14:sldId id="277"/>
            <p14:sldId id="274"/>
            <p14:sldId id="261"/>
          </p14:sldIdLst>
        </p14:section>
        <p14:section name="Untitled Section" id="{22CBB971-A61B-4BCF-97A7-8CACEAE04B84}">
          <p14:sldIdLst>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0" autoAdjust="0"/>
    <p:restoredTop sz="94660"/>
  </p:normalViewPr>
  <p:slideViewPr>
    <p:cSldViewPr snapToGrid="0">
      <p:cViewPr>
        <p:scale>
          <a:sx n="66" d="100"/>
          <a:sy n="66" d="100"/>
        </p:scale>
        <p:origin x="2196" y="11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19908975108681E-2"/>
          <c:y val="4.8947621116414992E-2"/>
          <c:w val="0.74316187691364477"/>
          <c:h val="0.95105230674357433"/>
        </c:manualLayout>
      </c:layout>
      <c:pie3DChart>
        <c:varyColors val="1"/>
        <c:ser>
          <c:idx val="0"/>
          <c:order val="0"/>
          <c:tx>
            <c:strRef>
              <c:f>Sheet1!$B$1</c:f>
              <c:strCache>
                <c:ptCount val="1"/>
                <c:pt idx="0">
                  <c:v>Sales</c:v>
                </c:pt>
              </c:strCache>
            </c:strRef>
          </c:tx>
          <c:dPt>
            <c:idx val="0"/>
            <c:bubble3D val="0"/>
            <c:explosion val="15"/>
            <c:spPr>
              <a:gradFill rotWithShape="1">
                <a:gsLst>
                  <a:gs pos="0">
                    <a:schemeClr val="accent1">
                      <a:tint val="98000"/>
                      <a:lumMod val="110000"/>
                    </a:schemeClr>
                  </a:gs>
                  <a:gs pos="84000">
                    <a:schemeClr val="accent1">
                      <a:shade val="90000"/>
                      <a:lumMod val="88000"/>
                    </a:schemeClr>
                  </a:gs>
                </a:gsLst>
                <a:lin ang="5400000" scaled="0"/>
              </a:gradFill>
              <a:ln>
                <a:noFill/>
              </a:ln>
              <a:effectLst>
                <a:outerShdw blurRad="38100" dist="25400" dir="5400000" rotWithShape="0">
                  <a:srgbClr val="000000">
                    <a:alpha val="55000"/>
                  </a:srgbClr>
                </a:outerShdw>
              </a:effectLst>
              <a:sp3d/>
            </c:spPr>
            <c:extLst>
              <c:ext xmlns:c16="http://schemas.microsoft.com/office/drawing/2014/chart" uri="{C3380CC4-5D6E-409C-BE32-E72D297353CC}">
                <c16:uniqueId val="{00000001-89BC-4128-BCAE-913CF9698760}"/>
              </c:ext>
            </c:extLst>
          </c:dPt>
          <c:dPt>
            <c:idx val="1"/>
            <c:bubble3D val="0"/>
            <c:explosion val="15"/>
            <c:spPr>
              <a:gradFill rotWithShape="1">
                <a:gsLst>
                  <a:gs pos="0">
                    <a:schemeClr val="accent2">
                      <a:tint val="98000"/>
                      <a:lumMod val="110000"/>
                    </a:schemeClr>
                  </a:gs>
                  <a:gs pos="84000">
                    <a:schemeClr val="accent2">
                      <a:shade val="90000"/>
                      <a:lumMod val="88000"/>
                    </a:schemeClr>
                  </a:gs>
                </a:gsLst>
                <a:lin ang="5400000" scaled="0"/>
              </a:gradFill>
              <a:ln>
                <a:noFill/>
              </a:ln>
              <a:effectLst>
                <a:outerShdw blurRad="38100" dist="25400" dir="5400000" rotWithShape="0">
                  <a:srgbClr val="000000">
                    <a:alpha val="55000"/>
                  </a:srgbClr>
                </a:outerShdw>
              </a:effectLst>
              <a:sp3d/>
            </c:spPr>
            <c:extLst>
              <c:ext xmlns:c16="http://schemas.microsoft.com/office/drawing/2014/chart" uri="{C3380CC4-5D6E-409C-BE32-E72D297353CC}">
                <c16:uniqueId val="{00000003-89BC-4128-BCAE-913CF9698760}"/>
              </c:ext>
            </c:extLst>
          </c:dPt>
          <c:dPt>
            <c:idx val="2"/>
            <c:bubble3D val="0"/>
            <c:explosion val="6"/>
            <c:spPr>
              <a:gradFill rotWithShape="1">
                <a:gsLst>
                  <a:gs pos="0">
                    <a:schemeClr val="accent3">
                      <a:tint val="98000"/>
                      <a:lumMod val="110000"/>
                    </a:schemeClr>
                  </a:gs>
                  <a:gs pos="84000">
                    <a:schemeClr val="accent3">
                      <a:shade val="90000"/>
                      <a:lumMod val="88000"/>
                    </a:schemeClr>
                  </a:gs>
                </a:gsLst>
                <a:lin ang="5400000" scaled="0"/>
              </a:gradFill>
              <a:ln>
                <a:noFill/>
              </a:ln>
              <a:effectLst>
                <a:outerShdw blurRad="38100" dist="25400" dir="5400000" rotWithShape="0">
                  <a:srgbClr val="000000">
                    <a:alpha val="55000"/>
                  </a:srgbClr>
                </a:outerShdw>
              </a:effectLst>
              <a:sp3d/>
            </c:spPr>
            <c:extLst>
              <c:ext xmlns:c16="http://schemas.microsoft.com/office/drawing/2014/chart" uri="{C3380CC4-5D6E-409C-BE32-E72D297353CC}">
                <c16:uniqueId val="{00000005-89BC-4128-BCAE-913CF9698760}"/>
              </c:ext>
            </c:extLst>
          </c:dPt>
          <c:dPt>
            <c:idx val="3"/>
            <c:bubble3D val="0"/>
            <c:spPr>
              <a:gradFill rotWithShape="1">
                <a:gsLst>
                  <a:gs pos="0">
                    <a:schemeClr val="accent4">
                      <a:tint val="98000"/>
                      <a:lumMod val="110000"/>
                    </a:schemeClr>
                  </a:gs>
                  <a:gs pos="84000">
                    <a:schemeClr val="accent4">
                      <a:shade val="90000"/>
                      <a:lumMod val="88000"/>
                    </a:schemeClr>
                  </a:gs>
                </a:gsLst>
                <a:lin ang="5400000" scaled="0"/>
              </a:gradFill>
              <a:ln>
                <a:noFill/>
              </a:ln>
              <a:effectLst>
                <a:outerShdw blurRad="38100" dist="25400" dir="5400000" rotWithShape="0">
                  <a:srgbClr val="000000">
                    <a:alpha val="55000"/>
                  </a:srgbClr>
                </a:outerShdw>
              </a:effectLst>
              <a:sp3d/>
            </c:spPr>
            <c:extLst>
              <c:ext xmlns:c16="http://schemas.microsoft.com/office/drawing/2014/chart" uri="{C3380CC4-5D6E-409C-BE32-E72D297353CC}">
                <c16:uniqueId val="{00000007-89BC-4128-BCAE-913CF9698760}"/>
              </c:ext>
            </c:extLst>
          </c:dPt>
          <c:dLbls>
            <c:delete val="1"/>
          </c:dLbls>
          <c:cat>
            <c:strRef>
              <c:f>Sheet1!$A$2:$A$5</c:f>
              <c:strCache>
                <c:ptCount val="4"/>
                <c:pt idx="0">
                  <c:v>Residential</c:v>
                </c:pt>
                <c:pt idx="1">
                  <c:v>Commercial</c:v>
                </c:pt>
                <c:pt idx="2">
                  <c:v>Industrial</c:v>
                </c:pt>
                <c:pt idx="3">
                  <c:v>Personal Property</c:v>
                </c:pt>
              </c:strCache>
            </c:strRef>
          </c:cat>
          <c:val>
            <c:numRef>
              <c:f>Sheet1!$B$2:$B$5</c:f>
              <c:numCache>
                <c:formatCode>0.00%</c:formatCode>
                <c:ptCount val="4"/>
                <c:pt idx="0">
                  <c:v>0.86750000000000005</c:v>
                </c:pt>
                <c:pt idx="1">
                  <c:v>7.2499999999999995E-2</c:v>
                </c:pt>
                <c:pt idx="2">
                  <c:v>3.5000000000000003E-2</c:v>
                </c:pt>
                <c:pt idx="3">
                  <c:v>2.5000000000000001E-2</c:v>
                </c:pt>
              </c:numCache>
            </c:numRef>
          </c:val>
          <c:extLst>
            <c:ext xmlns:c16="http://schemas.microsoft.com/office/drawing/2014/chart" uri="{C3380CC4-5D6E-409C-BE32-E72D297353CC}">
              <c16:uniqueId val="{00000008-89BC-4128-BCAE-913CF9698760}"/>
            </c:ext>
          </c:extLst>
        </c:ser>
        <c:dLbls>
          <c:dLblPos val="outEnd"/>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5.5425462909564689E-2"/>
          <c:y val="0.88207490443012893"/>
          <c:w val="0.83279328608213488"/>
          <c:h val="8.54349165856694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Average Single Family Tax Bill</a:t>
            </a:r>
            <a:r>
              <a:rPr lang="en-US" baseline="0" dirty="0"/>
              <a:t> </a:t>
            </a:r>
            <a:r>
              <a:rPr lang="en-US" dirty="0"/>
              <a:t>2023</a:t>
            </a:r>
          </a:p>
        </c:rich>
      </c:tx>
      <c:layout>
        <c:manualLayout>
          <c:xMode val="edge"/>
          <c:yMode val="edge"/>
          <c:x val="0.21087188575274579"/>
          <c:y val="6.1936961781852311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Single Family Tax Bill</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Sheet1!$A$2:$A$16</c:f>
              <c:strCache>
                <c:ptCount val="15"/>
                <c:pt idx="0">
                  <c:v>Brockton</c:v>
                </c:pt>
                <c:pt idx="1">
                  <c:v>Weymouth</c:v>
                </c:pt>
                <c:pt idx="2">
                  <c:v>Randolph</c:v>
                </c:pt>
                <c:pt idx="3">
                  <c:v>Braintree</c:v>
                </c:pt>
                <c:pt idx="4">
                  <c:v>Quincy</c:v>
                </c:pt>
                <c:pt idx="5">
                  <c:v>Rockland</c:v>
                </c:pt>
                <c:pt idx="6">
                  <c:v>Hull</c:v>
                </c:pt>
                <c:pt idx="7">
                  <c:v>Abington</c:v>
                </c:pt>
                <c:pt idx="8">
                  <c:v>Framingham</c:v>
                </c:pt>
                <c:pt idx="9">
                  <c:v>Canton</c:v>
                </c:pt>
                <c:pt idx="10">
                  <c:v>Hanover</c:v>
                </c:pt>
                <c:pt idx="11">
                  <c:v>Milton</c:v>
                </c:pt>
                <c:pt idx="12">
                  <c:v>Hingham</c:v>
                </c:pt>
                <c:pt idx="13">
                  <c:v>Duxbury</c:v>
                </c:pt>
                <c:pt idx="14">
                  <c:v>Norwell</c:v>
                </c:pt>
              </c:strCache>
            </c:strRef>
          </c:cat>
          <c:val>
            <c:numRef>
              <c:f>Sheet1!$B$2:$B$16</c:f>
              <c:numCache>
                <c:formatCode>#,##0</c:formatCode>
                <c:ptCount val="15"/>
                <c:pt idx="0">
                  <c:v>5055</c:v>
                </c:pt>
                <c:pt idx="1">
                  <c:v>5481</c:v>
                </c:pt>
                <c:pt idx="2">
                  <c:v>5691</c:v>
                </c:pt>
                <c:pt idx="3">
                  <c:v>5992</c:v>
                </c:pt>
                <c:pt idx="4">
                  <c:v>6705</c:v>
                </c:pt>
                <c:pt idx="5">
                  <c:v>6802</c:v>
                </c:pt>
                <c:pt idx="6">
                  <c:v>6983</c:v>
                </c:pt>
                <c:pt idx="7">
                  <c:v>7076</c:v>
                </c:pt>
                <c:pt idx="8">
                  <c:v>7113</c:v>
                </c:pt>
                <c:pt idx="9">
                  <c:v>7686</c:v>
                </c:pt>
                <c:pt idx="10">
                  <c:v>9156</c:v>
                </c:pt>
                <c:pt idx="11">
                  <c:v>10669</c:v>
                </c:pt>
                <c:pt idx="12">
                  <c:v>11177</c:v>
                </c:pt>
                <c:pt idx="13">
                  <c:v>11665</c:v>
                </c:pt>
                <c:pt idx="14">
                  <c:v>12202</c:v>
                </c:pt>
              </c:numCache>
            </c:numRef>
          </c:val>
          <c:extLst>
            <c:ext xmlns:c16="http://schemas.microsoft.com/office/drawing/2014/chart" uri="{C3380CC4-5D6E-409C-BE32-E72D297353CC}">
              <c16:uniqueId val="{00000000-DFC2-4121-B6EE-F80E5C572493}"/>
            </c:ext>
          </c:extLst>
        </c:ser>
        <c:dLbls>
          <c:dLblPos val="outEnd"/>
          <c:showLegendKey val="0"/>
          <c:showVal val="1"/>
          <c:showCatName val="0"/>
          <c:showSerName val="0"/>
          <c:showPercent val="0"/>
          <c:showBubbleSize val="0"/>
        </c:dLbls>
        <c:gapWidth val="444"/>
        <c:overlap val="-90"/>
        <c:axId val="1664598720"/>
        <c:axId val="1973598880"/>
      </c:barChart>
      <c:catAx>
        <c:axId val="1664598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973598880"/>
        <c:crosses val="autoZero"/>
        <c:auto val="1"/>
        <c:lblAlgn val="ctr"/>
        <c:lblOffset val="100"/>
        <c:noMultiLvlLbl val="0"/>
      </c:catAx>
      <c:valAx>
        <c:axId val="1973598880"/>
        <c:scaling>
          <c:orientation val="minMax"/>
        </c:scaling>
        <c:delete val="1"/>
        <c:axPos val="l"/>
        <c:numFmt formatCode="#,##0" sourceLinked="1"/>
        <c:majorTickMark val="none"/>
        <c:minorTickMark val="none"/>
        <c:tickLblPos val="nextTo"/>
        <c:crossAx val="1664598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Average Single</a:t>
            </a:r>
            <a:r>
              <a:rPr lang="en-US" baseline="0" dirty="0"/>
              <a:t> Family Value vs Tax Bill Increase</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Single Family Home Value Increase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6"/>
                <c:pt idx="0">
                  <c:v>2019</c:v>
                </c:pt>
                <c:pt idx="1">
                  <c:v>2020</c:v>
                </c:pt>
                <c:pt idx="2">
                  <c:v>2021</c:v>
                </c:pt>
                <c:pt idx="3">
                  <c:v>2022</c:v>
                </c:pt>
                <c:pt idx="4">
                  <c:v>2023</c:v>
                </c:pt>
                <c:pt idx="5">
                  <c:v>2024</c:v>
                </c:pt>
              </c:strCache>
            </c:strRef>
          </c:cat>
          <c:val>
            <c:numRef>
              <c:f>Sheet1!$B$2:$B$8</c:f>
              <c:numCache>
                <c:formatCode>0.00%</c:formatCode>
                <c:ptCount val="7"/>
                <c:pt idx="0">
                  <c:v>6.8400000000000002E-2</c:v>
                </c:pt>
                <c:pt idx="1">
                  <c:v>5.4699999999999999E-2</c:v>
                </c:pt>
                <c:pt idx="2">
                  <c:v>6.3700000000000007E-2</c:v>
                </c:pt>
                <c:pt idx="3">
                  <c:v>9.6500000000000002E-2</c:v>
                </c:pt>
                <c:pt idx="4">
                  <c:v>0.1231</c:v>
                </c:pt>
                <c:pt idx="5">
                  <c:v>6.9400000000000003E-2</c:v>
                </c:pt>
              </c:numCache>
            </c:numRef>
          </c:val>
          <c:extLst>
            <c:ext xmlns:c16="http://schemas.microsoft.com/office/drawing/2014/chart" uri="{C3380CC4-5D6E-409C-BE32-E72D297353CC}">
              <c16:uniqueId val="{00000000-D215-4009-8551-234B5F8646EE}"/>
            </c:ext>
          </c:extLst>
        </c:ser>
        <c:ser>
          <c:idx val="1"/>
          <c:order val="1"/>
          <c:tx>
            <c:strRef>
              <c:f>Sheet1!$C$1</c:f>
              <c:strCache>
                <c:ptCount val="1"/>
                <c:pt idx="0">
                  <c:v>Average Single Family Tax Bill Increase</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6"/>
                <c:pt idx="0">
                  <c:v>2019</c:v>
                </c:pt>
                <c:pt idx="1">
                  <c:v>2020</c:v>
                </c:pt>
                <c:pt idx="2">
                  <c:v>2021</c:v>
                </c:pt>
                <c:pt idx="3">
                  <c:v>2022</c:v>
                </c:pt>
                <c:pt idx="4">
                  <c:v>2023</c:v>
                </c:pt>
                <c:pt idx="5">
                  <c:v>2024</c:v>
                </c:pt>
              </c:strCache>
            </c:strRef>
          </c:cat>
          <c:val>
            <c:numRef>
              <c:f>Sheet1!$C$2:$C$8</c:f>
              <c:numCache>
                <c:formatCode>0.00%</c:formatCode>
                <c:ptCount val="7"/>
                <c:pt idx="0">
                  <c:v>3.5999999999999997E-2</c:v>
                </c:pt>
                <c:pt idx="1">
                  <c:v>3.7400000000000003E-2</c:v>
                </c:pt>
                <c:pt idx="2">
                  <c:v>4.7600000000000003E-2</c:v>
                </c:pt>
                <c:pt idx="3">
                  <c:v>7.1300000000000002E-2</c:v>
                </c:pt>
                <c:pt idx="4">
                  <c:v>2.5100000000000001E-2</c:v>
                </c:pt>
                <c:pt idx="5">
                  <c:v>5.0999999999999997E-2</c:v>
                </c:pt>
              </c:numCache>
            </c:numRef>
          </c:val>
          <c:extLst>
            <c:ext xmlns:c16="http://schemas.microsoft.com/office/drawing/2014/chart" uri="{C3380CC4-5D6E-409C-BE32-E72D297353CC}">
              <c16:uniqueId val="{00000001-D215-4009-8551-234B5F8646EE}"/>
            </c:ext>
          </c:extLst>
        </c:ser>
        <c:dLbls>
          <c:dLblPos val="inEnd"/>
          <c:showLegendKey val="0"/>
          <c:showVal val="1"/>
          <c:showCatName val="0"/>
          <c:showSerName val="0"/>
          <c:showPercent val="0"/>
          <c:showBubbleSize val="0"/>
        </c:dLbls>
        <c:gapWidth val="65"/>
        <c:axId val="1970352384"/>
        <c:axId val="1970242224"/>
      </c:barChart>
      <c:catAx>
        <c:axId val="19703523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970242224"/>
        <c:crosses val="autoZero"/>
        <c:auto val="1"/>
        <c:lblAlgn val="ctr"/>
        <c:lblOffset val="100"/>
        <c:noMultiLvlLbl val="0"/>
      </c:catAx>
      <c:valAx>
        <c:axId val="197024222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0%" sourceLinked="1"/>
        <c:majorTickMark val="none"/>
        <c:minorTickMark val="none"/>
        <c:tickLblPos val="nextTo"/>
        <c:crossAx val="197035238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Weymouth Single Family Home Sales</a:t>
            </a:r>
            <a:br>
              <a:rPr lang="en-US" dirty="0"/>
            </a:br>
            <a:r>
              <a:rPr lang="en-US" dirty="0"/>
              <a:t>2018-2022</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6.8890430458206448E-2"/>
          <c:y val="0.13440438558085108"/>
          <c:w val="0.92652854330708656"/>
          <c:h val="0.72380273598654432"/>
        </c:manualLayout>
      </c:layout>
      <c:barChart>
        <c:barDir val="col"/>
        <c:grouping val="clustered"/>
        <c:varyColors val="0"/>
        <c:ser>
          <c:idx val="0"/>
          <c:order val="0"/>
          <c:tx>
            <c:strRef>
              <c:f>Sheet1!$B$1</c:f>
              <c:strCache>
                <c:ptCount val="1"/>
                <c:pt idx="0">
                  <c:v>2018</c:v>
                </c:pt>
              </c:strCache>
            </c:strRef>
          </c:tx>
          <c:spPr>
            <a:gradFill rotWithShape="1">
              <a:gsLst>
                <a:gs pos="0">
                  <a:schemeClr val="accent1">
                    <a:tint val="98000"/>
                    <a:lumMod val="110000"/>
                  </a:schemeClr>
                </a:gs>
                <a:gs pos="84000">
                  <a:schemeClr val="accent1">
                    <a:shade val="90000"/>
                    <a:lumMod val="88000"/>
                  </a:schemeClr>
                </a:gs>
              </a:gsLst>
              <a:lin ang="5400000" scaled="0"/>
            </a:gradFill>
            <a:ln>
              <a:noFill/>
            </a:ln>
            <a:effectLst>
              <a:outerShdw blurRad="38100" dist="25400" dir="5400000" rotWithShape="0">
                <a:srgbClr val="000000">
                  <a:alpha val="5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5"/>
                <c:pt idx="0">
                  <c:v>Less than$350K</c:v>
                </c:pt>
                <c:pt idx="1">
                  <c:v>$350-449K</c:v>
                </c:pt>
                <c:pt idx="2">
                  <c:v>$450-599K</c:v>
                </c:pt>
                <c:pt idx="3">
                  <c:v>$600-749K</c:v>
                </c:pt>
                <c:pt idx="4">
                  <c:v>$750K-1M+</c:v>
                </c:pt>
              </c:strCache>
            </c:strRef>
          </c:cat>
          <c:val>
            <c:numRef>
              <c:f>Sheet1!$B$2:$B$8</c:f>
              <c:numCache>
                <c:formatCode>General</c:formatCode>
                <c:ptCount val="7"/>
                <c:pt idx="0">
                  <c:v>107</c:v>
                </c:pt>
                <c:pt idx="1">
                  <c:v>221</c:v>
                </c:pt>
                <c:pt idx="2">
                  <c:v>171</c:v>
                </c:pt>
                <c:pt idx="3">
                  <c:v>62</c:v>
                </c:pt>
                <c:pt idx="4">
                  <c:v>14</c:v>
                </c:pt>
              </c:numCache>
            </c:numRef>
          </c:val>
          <c:extLst>
            <c:ext xmlns:c16="http://schemas.microsoft.com/office/drawing/2014/chart" uri="{C3380CC4-5D6E-409C-BE32-E72D297353CC}">
              <c16:uniqueId val="{00000000-FE2C-41AE-BD22-7DC374B45485}"/>
            </c:ext>
          </c:extLst>
        </c:ser>
        <c:ser>
          <c:idx val="1"/>
          <c:order val="1"/>
          <c:tx>
            <c:strRef>
              <c:f>Sheet1!$C$1</c:f>
              <c:strCache>
                <c:ptCount val="1"/>
                <c:pt idx="0">
                  <c:v>2019</c:v>
                </c:pt>
              </c:strCache>
            </c:strRef>
          </c:tx>
          <c:spPr>
            <a:gradFill rotWithShape="1">
              <a:gsLst>
                <a:gs pos="0">
                  <a:schemeClr val="accent2">
                    <a:tint val="98000"/>
                    <a:lumMod val="110000"/>
                  </a:schemeClr>
                </a:gs>
                <a:gs pos="84000">
                  <a:schemeClr val="accent2">
                    <a:shade val="90000"/>
                    <a:lumMod val="88000"/>
                  </a:schemeClr>
                </a:gs>
              </a:gsLst>
              <a:lin ang="5400000" scaled="0"/>
            </a:gradFill>
            <a:ln>
              <a:noFill/>
            </a:ln>
            <a:effectLst>
              <a:outerShdw blurRad="38100" dist="25400" dir="5400000" rotWithShape="0">
                <a:srgbClr val="000000">
                  <a:alpha val="5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5"/>
                <c:pt idx="0">
                  <c:v>Less than$350K</c:v>
                </c:pt>
                <c:pt idx="1">
                  <c:v>$350-449K</c:v>
                </c:pt>
                <c:pt idx="2">
                  <c:v>$450-599K</c:v>
                </c:pt>
                <c:pt idx="3">
                  <c:v>$600-749K</c:v>
                </c:pt>
                <c:pt idx="4">
                  <c:v>$750K-1M+</c:v>
                </c:pt>
              </c:strCache>
            </c:strRef>
          </c:cat>
          <c:val>
            <c:numRef>
              <c:f>Sheet1!$C$2:$C$8</c:f>
              <c:numCache>
                <c:formatCode>General</c:formatCode>
                <c:ptCount val="7"/>
                <c:pt idx="0">
                  <c:v>70</c:v>
                </c:pt>
                <c:pt idx="1">
                  <c:v>227</c:v>
                </c:pt>
                <c:pt idx="2">
                  <c:v>163</c:v>
                </c:pt>
                <c:pt idx="3">
                  <c:v>51</c:v>
                </c:pt>
                <c:pt idx="4">
                  <c:v>2</c:v>
                </c:pt>
              </c:numCache>
            </c:numRef>
          </c:val>
          <c:extLst>
            <c:ext xmlns:c16="http://schemas.microsoft.com/office/drawing/2014/chart" uri="{C3380CC4-5D6E-409C-BE32-E72D297353CC}">
              <c16:uniqueId val="{00000001-FE2C-41AE-BD22-7DC374B45485}"/>
            </c:ext>
          </c:extLst>
        </c:ser>
        <c:ser>
          <c:idx val="2"/>
          <c:order val="2"/>
          <c:tx>
            <c:strRef>
              <c:f>Sheet1!$D$1</c:f>
              <c:strCache>
                <c:ptCount val="1"/>
                <c:pt idx="0">
                  <c:v>2020</c:v>
                </c:pt>
              </c:strCache>
            </c:strRef>
          </c:tx>
          <c:spPr>
            <a:gradFill rotWithShape="1">
              <a:gsLst>
                <a:gs pos="0">
                  <a:schemeClr val="accent3">
                    <a:tint val="98000"/>
                    <a:lumMod val="110000"/>
                  </a:schemeClr>
                </a:gs>
                <a:gs pos="84000">
                  <a:schemeClr val="accent3">
                    <a:shade val="90000"/>
                    <a:lumMod val="88000"/>
                  </a:schemeClr>
                </a:gs>
              </a:gsLst>
              <a:lin ang="5400000" scaled="0"/>
            </a:gradFill>
            <a:ln>
              <a:noFill/>
            </a:ln>
            <a:effectLst>
              <a:outerShdw blurRad="38100" dist="25400" dir="5400000" rotWithShape="0">
                <a:srgbClr val="000000">
                  <a:alpha val="5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5"/>
                <c:pt idx="0">
                  <c:v>Less than$350K</c:v>
                </c:pt>
                <c:pt idx="1">
                  <c:v>$350-449K</c:v>
                </c:pt>
                <c:pt idx="2">
                  <c:v>$450-599K</c:v>
                </c:pt>
                <c:pt idx="3">
                  <c:v>$600-749K</c:v>
                </c:pt>
                <c:pt idx="4">
                  <c:v>$750K-1M+</c:v>
                </c:pt>
              </c:strCache>
            </c:strRef>
          </c:cat>
          <c:val>
            <c:numRef>
              <c:f>Sheet1!$D$2:$D$8</c:f>
              <c:numCache>
                <c:formatCode>General</c:formatCode>
                <c:ptCount val="7"/>
                <c:pt idx="0">
                  <c:v>27</c:v>
                </c:pt>
                <c:pt idx="1">
                  <c:v>193</c:v>
                </c:pt>
                <c:pt idx="2">
                  <c:v>252</c:v>
                </c:pt>
                <c:pt idx="3">
                  <c:v>64</c:v>
                </c:pt>
                <c:pt idx="4">
                  <c:v>14</c:v>
                </c:pt>
              </c:numCache>
            </c:numRef>
          </c:val>
          <c:extLst>
            <c:ext xmlns:c16="http://schemas.microsoft.com/office/drawing/2014/chart" uri="{C3380CC4-5D6E-409C-BE32-E72D297353CC}">
              <c16:uniqueId val="{00000002-FE2C-41AE-BD22-7DC374B45485}"/>
            </c:ext>
          </c:extLst>
        </c:ser>
        <c:ser>
          <c:idx val="3"/>
          <c:order val="3"/>
          <c:tx>
            <c:strRef>
              <c:f>Sheet1!$E$1</c:f>
              <c:strCache>
                <c:ptCount val="1"/>
                <c:pt idx="0">
                  <c:v>2021</c:v>
                </c:pt>
              </c:strCache>
            </c:strRef>
          </c:tx>
          <c:spPr>
            <a:gradFill rotWithShape="1">
              <a:gsLst>
                <a:gs pos="0">
                  <a:schemeClr val="accent4">
                    <a:tint val="98000"/>
                    <a:lumMod val="110000"/>
                  </a:schemeClr>
                </a:gs>
                <a:gs pos="84000">
                  <a:schemeClr val="accent4">
                    <a:shade val="90000"/>
                    <a:lumMod val="88000"/>
                  </a:schemeClr>
                </a:gs>
              </a:gsLst>
              <a:lin ang="5400000" scaled="0"/>
            </a:gradFill>
            <a:ln>
              <a:noFill/>
            </a:ln>
            <a:effectLst>
              <a:outerShdw blurRad="38100" dist="25400" dir="5400000" rotWithShape="0">
                <a:srgbClr val="000000">
                  <a:alpha val="5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5"/>
                <c:pt idx="0">
                  <c:v>Less than$350K</c:v>
                </c:pt>
                <c:pt idx="1">
                  <c:v>$350-449K</c:v>
                </c:pt>
                <c:pt idx="2">
                  <c:v>$450-599K</c:v>
                </c:pt>
                <c:pt idx="3">
                  <c:v>$600-749K</c:v>
                </c:pt>
                <c:pt idx="4">
                  <c:v>$750K-1M+</c:v>
                </c:pt>
              </c:strCache>
            </c:strRef>
          </c:cat>
          <c:val>
            <c:numRef>
              <c:f>Sheet1!$E$2:$E$8</c:f>
              <c:numCache>
                <c:formatCode>General</c:formatCode>
                <c:ptCount val="7"/>
                <c:pt idx="0">
                  <c:v>13</c:v>
                </c:pt>
                <c:pt idx="1">
                  <c:v>93</c:v>
                </c:pt>
                <c:pt idx="2">
                  <c:v>253</c:v>
                </c:pt>
                <c:pt idx="3">
                  <c:v>127</c:v>
                </c:pt>
                <c:pt idx="4">
                  <c:v>46</c:v>
                </c:pt>
              </c:numCache>
            </c:numRef>
          </c:val>
          <c:extLst>
            <c:ext xmlns:c16="http://schemas.microsoft.com/office/drawing/2014/chart" uri="{C3380CC4-5D6E-409C-BE32-E72D297353CC}">
              <c16:uniqueId val="{00000003-FE2C-41AE-BD22-7DC374B45485}"/>
            </c:ext>
          </c:extLst>
        </c:ser>
        <c:ser>
          <c:idx val="4"/>
          <c:order val="4"/>
          <c:tx>
            <c:strRef>
              <c:f>Sheet1!$F$1</c:f>
              <c:strCache>
                <c:ptCount val="1"/>
                <c:pt idx="0">
                  <c:v>2022</c:v>
                </c:pt>
              </c:strCache>
            </c:strRef>
          </c:tx>
          <c:spPr>
            <a:gradFill rotWithShape="1">
              <a:gsLst>
                <a:gs pos="0">
                  <a:schemeClr val="accent5">
                    <a:tint val="98000"/>
                    <a:lumMod val="110000"/>
                  </a:schemeClr>
                </a:gs>
                <a:gs pos="84000">
                  <a:schemeClr val="accent5">
                    <a:shade val="90000"/>
                    <a:lumMod val="88000"/>
                  </a:schemeClr>
                </a:gs>
              </a:gsLst>
              <a:lin ang="5400000" scaled="0"/>
            </a:gradFill>
            <a:ln>
              <a:noFill/>
            </a:ln>
            <a:effectLst>
              <a:outerShdw blurRad="38100" dist="25400" dir="5400000" rotWithShape="0">
                <a:srgbClr val="000000">
                  <a:alpha val="5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5"/>
                <c:pt idx="0">
                  <c:v>Less than$350K</c:v>
                </c:pt>
                <c:pt idx="1">
                  <c:v>$350-449K</c:v>
                </c:pt>
                <c:pt idx="2">
                  <c:v>$450-599K</c:v>
                </c:pt>
                <c:pt idx="3">
                  <c:v>$600-749K</c:v>
                </c:pt>
                <c:pt idx="4">
                  <c:v>$750K-1M+</c:v>
                </c:pt>
              </c:strCache>
            </c:strRef>
          </c:cat>
          <c:val>
            <c:numRef>
              <c:f>Sheet1!$F$2:$F$8</c:f>
              <c:numCache>
                <c:formatCode>General</c:formatCode>
                <c:ptCount val="7"/>
                <c:pt idx="0">
                  <c:v>5</c:v>
                </c:pt>
                <c:pt idx="1">
                  <c:v>49</c:v>
                </c:pt>
                <c:pt idx="2">
                  <c:v>180</c:v>
                </c:pt>
                <c:pt idx="3">
                  <c:v>133</c:v>
                </c:pt>
                <c:pt idx="4">
                  <c:v>72</c:v>
                </c:pt>
              </c:numCache>
            </c:numRef>
          </c:val>
          <c:extLst>
            <c:ext xmlns:c16="http://schemas.microsoft.com/office/drawing/2014/chart" uri="{C3380CC4-5D6E-409C-BE32-E72D297353CC}">
              <c16:uniqueId val="{00000000-B63C-46E1-AF0D-352DE23CB881}"/>
            </c:ext>
          </c:extLst>
        </c:ser>
        <c:dLbls>
          <c:dLblPos val="inEnd"/>
          <c:showLegendKey val="0"/>
          <c:showVal val="1"/>
          <c:showCatName val="0"/>
          <c:showSerName val="0"/>
          <c:showPercent val="0"/>
          <c:showBubbleSize val="0"/>
        </c:dLbls>
        <c:gapWidth val="100"/>
        <c:overlap val="-24"/>
        <c:axId val="398882304"/>
        <c:axId val="487889120"/>
      </c:barChart>
      <c:catAx>
        <c:axId val="3988823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87889120"/>
        <c:crosses val="autoZero"/>
        <c:auto val="1"/>
        <c:lblAlgn val="ctr"/>
        <c:lblOffset val="100"/>
        <c:noMultiLvlLbl val="0"/>
      </c:catAx>
      <c:valAx>
        <c:axId val="48788912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9888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NEW GROWTH HISTORY</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269121721425115"/>
          <c:y val="0.10271356102622456"/>
          <c:w val="0.62314936095527018"/>
          <c:h val="0.66876342556564683"/>
        </c:manualLayout>
      </c:layout>
      <c:barChart>
        <c:barDir val="col"/>
        <c:grouping val="stacked"/>
        <c:varyColors val="0"/>
        <c:ser>
          <c:idx val="0"/>
          <c:order val="0"/>
          <c:tx>
            <c:strRef>
              <c:f>Sheet1!$B$1</c:f>
              <c:strCache>
                <c:ptCount val="1"/>
                <c:pt idx="0">
                  <c:v>Residential New Growth</c:v>
                </c:pt>
              </c:strCache>
            </c:strRef>
          </c:tx>
          <c:spPr>
            <a:solidFill>
              <a:schemeClr val="accent1"/>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c:spPr>
          <c:invertIfNegative val="0"/>
          <c:cat>
            <c:strRef>
              <c:f>Sheet1!$A$6:$A$12</c:f>
              <c:strCache>
                <c:ptCount val="7"/>
                <c:pt idx="0">
                  <c:v>2018</c:v>
                </c:pt>
                <c:pt idx="1">
                  <c:v>2019</c:v>
                </c:pt>
                <c:pt idx="2">
                  <c:v>2020</c:v>
                </c:pt>
                <c:pt idx="3">
                  <c:v>2021</c:v>
                </c:pt>
                <c:pt idx="4">
                  <c:v>2022</c:v>
                </c:pt>
                <c:pt idx="5">
                  <c:v>2023</c:v>
                </c:pt>
                <c:pt idx="6">
                  <c:v>2024</c:v>
                </c:pt>
              </c:strCache>
            </c:strRef>
          </c:cat>
          <c:val>
            <c:numRef>
              <c:f>Sheet1!$B$6:$B$12</c:f>
              <c:numCache>
                <c:formatCode>#,##0</c:formatCode>
                <c:ptCount val="7"/>
                <c:pt idx="0">
                  <c:v>1669762</c:v>
                </c:pt>
                <c:pt idx="1">
                  <c:v>1282322</c:v>
                </c:pt>
                <c:pt idx="2">
                  <c:v>1543135</c:v>
                </c:pt>
                <c:pt idx="3">
                  <c:v>987605</c:v>
                </c:pt>
                <c:pt idx="4">
                  <c:v>1295235</c:v>
                </c:pt>
                <c:pt idx="5">
                  <c:v>1207967</c:v>
                </c:pt>
                <c:pt idx="6">
                  <c:v>1617271</c:v>
                </c:pt>
              </c:numCache>
            </c:numRef>
          </c:val>
          <c:extLst>
            <c:ext xmlns:c16="http://schemas.microsoft.com/office/drawing/2014/chart" uri="{C3380CC4-5D6E-409C-BE32-E72D297353CC}">
              <c16:uniqueId val="{00000000-5854-457D-BAB6-0EB889E0DD30}"/>
            </c:ext>
          </c:extLst>
        </c:ser>
        <c:ser>
          <c:idx val="1"/>
          <c:order val="1"/>
          <c:tx>
            <c:strRef>
              <c:f>Sheet1!$C$1</c:f>
              <c:strCache>
                <c:ptCount val="1"/>
                <c:pt idx="0">
                  <c:v>CIP New Growth</c:v>
                </c:pt>
              </c:strCache>
            </c:strRef>
          </c:tx>
          <c:spPr>
            <a:solidFill>
              <a:schemeClr val="accent2">
                <a:lumMod val="60000"/>
                <a:lumOff val="40000"/>
              </a:schemeClr>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c:spPr>
          <c:invertIfNegative val="0"/>
          <c:cat>
            <c:strRef>
              <c:f>Sheet1!$A$6:$A$12</c:f>
              <c:strCache>
                <c:ptCount val="7"/>
                <c:pt idx="0">
                  <c:v>2018</c:v>
                </c:pt>
                <c:pt idx="1">
                  <c:v>2019</c:v>
                </c:pt>
                <c:pt idx="2">
                  <c:v>2020</c:v>
                </c:pt>
                <c:pt idx="3">
                  <c:v>2021</c:v>
                </c:pt>
                <c:pt idx="4">
                  <c:v>2022</c:v>
                </c:pt>
                <c:pt idx="5">
                  <c:v>2023</c:v>
                </c:pt>
                <c:pt idx="6">
                  <c:v>2024</c:v>
                </c:pt>
              </c:strCache>
            </c:strRef>
          </c:cat>
          <c:val>
            <c:numRef>
              <c:f>Sheet1!$C$6:$C$12</c:f>
              <c:numCache>
                <c:formatCode>#,##0</c:formatCode>
                <c:ptCount val="7"/>
                <c:pt idx="0">
                  <c:v>430806</c:v>
                </c:pt>
                <c:pt idx="1">
                  <c:v>750061</c:v>
                </c:pt>
                <c:pt idx="2">
                  <c:v>481917</c:v>
                </c:pt>
                <c:pt idx="3">
                  <c:v>667985</c:v>
                </c:pt>
                <c:pt idx="4">
                  <c:v>856514</c:v>
                </c:pt>
                <c:pt idx="5">
                  <c:v>633613</c:v>
                </c:pt>
                <c:pt idx="6">
                  <c:v>599629</c:v>
                </c:pt>
              </c:numCache>
            </c:numRef>
          </c:val>
          <c:extLst>
            <c:ext xmlns:c16="http://schemas.microsoft.com/office/drawing/2014/chart" uri="{C3380CC4-5D6E-409C-BE32-E72D297353CC}">
              <c16:uniqueId val="{00000001-5854-457D-BAB6-0EB889E0DD30}"/>
            </c:ext>
          </c:extLst>
        </c:ser>
        <c:dLbls>
          <c:showLegendKey val="0"/>
          <c:showVal val="0"/>
          <c:showCatName val="0"/>
          <c:showSerName val="0"/>
          <c:showPercent val="0"/>
          <c:showBubbleSize val="0"/>
        </c:dLbls>
        <c:gapWidth val="143"/>
        <c:overlap val="100"/>
        <c:axId val="2081834768"/>
        <c:axId val="1970252208"/>
      </c:barChart>
      <c:catAx>
        <c:axId val="2081834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70252208"/>
        <c:crosses val="autoZero"/>
        <c:auto val="1"/>
        <c:lblAlgn val="ctr"/>
        <c:lblOffset val="100"/>
        <c:noMultiLvlLbl val="0"/>
      </c:catAx>
      <c:valAx>
        <c:axId val="1970252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18347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lgn="ctr" rtl="0">
              <a:defRPr lang="en-US"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alpha val="41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35" tIns="46569" rIns="93135" bIns="46569" rtlCol="0"/>
          <a:lstStyle>
            <a:lvl1pPr algn="l">
              <a:defRPr sz="1300"/>
            </a:lvl1pPr>
          </a:lstStyle>
          <a:p>
            <a:endParaRPr lang="en-US" dirty="0"/>
          </a:p>
        </p:txBody>
      </p:sp>
      <p:sp>
        <p:nvSpPr>
          <p:cNvPr id="3" name="Date Placeholder 2"/>
          <p:cNvSpPr>
            <a:spLocks noGrp="1"/>
          </p:cNvSpPr>
          <p:nvPr>
            <p:ph type="dt" idx="1"/>
          </p:nvPr>
        </p:nvSpPr>
        <p:spPr>
          <a:xfrm>
            <a:off x="3970940" y="3"/>
            <a:ext cx="3037840" cy="466434"/>
          </a:xfrm>
          <a:prstGeom prst="rect">
            <a:avLst/>
          </a:prstGeom>
        </p:spPr>
        <p:txBody>
          <a:bodyPr vert="horz" lIns="93135" tIns="46569" rIns="93135" bIns="46569" rtlCol="0"/>
          <a:lstStyle>
            <a:lvl1pPr algn="r">
              <a:defRPr sz="1300"/>
            </a:lvl1pPr>
          </a:lstStyle>
          <a:p>
            <a:fld id="{0B1D17A7-98BA-4D55-ADF2-3D45673941F3}" type="datetimeFigureOut">
              <a:rPr lang="en-US" smtClean="0"/>
              <a:t>10/31/2023</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35" tIns="46569" rIns="93135" bIns="4656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35" tIns="46569" rIns="93135" bIns="4656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35" tIns="46569" rIns="93135" bIns="4656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40" y="8829970"/>
            <a:ext cx="3037840" cy="466433"/>
          </a:xfrm>
          <a:prstGeom prst="rect">
            <a:avLst/>
          </a:prstGeom>
        </p:spPr>
        <p:txBody>
          <a:bodyPr vert="horz" lIns="93135" tIns="46569" rIns="93135" bIns="46569" rtlCol="0" anchor="b"/>
          <a:lstStyle>
            <a:lvl1pPr algn="r">
              <a:defRPr sz="1300"/>
            </a:lvl1pPr>
          </a:lstStyle>
          <a:p>
            <a:fld id="{08C04491-AF88-40F0-A758-B0C16B44DD4A}" type="slidenum">
              <a:rPr lang="en-US" smtClean="0"/>
              <a:t>‹#›</a:t>
            </a:fld>
            <a:endParaRPr lang="en-US" dirty="0"/>
          </a:p>
        </p:txBody>
      </p:sp>
    </p:spTree>
    <p:extLst>
      <p:ext uri="{BB962C8B-B14F-4D97-AF65-F5344CB8AC3E}">
        <p14:creationId xmlns:p14="http://schemas.microsoft.com/office/powerpoint/2010/main" val="626665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17E0DFF-D189-4F91-972B-2018BFBAEA78}" type="datetime1">
              <a:rPr lang="en-US" smtClean="0"/>
              <a:t>10/31/2023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8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0769F-1756-4942-8BAF-0EA7D62F6876}" type="datetime1">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98435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5450769F-1756-4942-8BAF-0EA7D62F6876}" type="datetime1">
              <a:rPr lang="en-US" smtClean="0"/>
              <a:t>10/31/2023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038313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0769F-1756-4942-8BAF-0EA7D62F6876}" type="datetime1">
              <a:rPr lang="en-US" smtClean="0"/>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623168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FB7F8E4-C352-433D-862C-4ECCA04AFE6A}" type="datetime1">
              <a:rPr lang="en-US" smtClean="0"/>
              <a:t>10/31/2023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51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0769F-1756-4942-8BAF-0EA7D62F6876}" type="datetime1">
              <a:rPr lang="en-US" smtClean="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896379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0769F-1756-4942-8BAF-0EA7D62F6876}" type="datetime1">
              <a:rPr lang="en-US" smtClean="0"/>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07812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4D5C84-B8F6-42DA-82AA-D3C83D28B915}" type="datetime1">
              <a:rPr lang="en-US" smtClean="0"/>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917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AAB01-A99D-4CB8-B775-D9E20F79C410}" type="datetime1">
              <a:rPr lang="en-US" smtClean="0"/>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690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5450769F-1756-4942-8BAF-0EA7D62F6876}" type="datetime1">
              <a:rPr lang="en-US" smtClean="0"/>
              <a:t>10/31/2023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81151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450769F-1756-4942-8BAF-0EA7D62F6876}" type="datetime1">
              <a:rPr lang="en-US" smtClean="0"/>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986365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5450769F-1756-4942-8BAF-0EA7D62F6876}" type="datetime1">
              <a:rPr lang="en-US" smtClean="0"/>
              <a:t>10/31/2023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50457915"/>
      </p:ext>
    </p:extLst>
  </p:cSld>
  <p:clrMap bg1="lt1" tx1="dk1" bg2="lt2" tx2="dk2" accent1="accent1" accent2="accent2" accent3="accent3" accent4="accent4" accent5="accent5" accent6="accent6" hlink="hlink" folHlink="folHlink"/>
  <p:sldLayoutIdLst>
    <p:sldLayoutId id="2147485371" r:id="rId1"/>
    <p:sldLayoutId id="2147485372" r:id="rId2"/>
    <p:sldLayoutId id="2147485373" r:id="rId3"/>
    <p:sldLayoutId id="2147485374" r:id="rId4"/>
    <p:sldLayoutId id="2147485375" r:id="rId5"/>
    <p:sldLayoutId id="2147485376" r:id="rId6"/>
    <p:sldLayoutId id="2147485377" r:id="rId7"/>
    <p:sldLayoutId id="2147485378" r:id="rId8"/>
    <p:sldLayoutId id="2147485379" r:id="rId9"/>
    <p:sldLayoutId id="2147485380" r:id="rId10"/>
    <p:sldLayoutId id="214748538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52F468-A966-47A7-9225-E8A76871D727}"/>
              </a:ext>
            </a:extLst>
          </p:cNvPr>
          <p:cNvSpPr>
            <a:spLocks noGrp="1"/>
          </p:cNvSpPr>
          <p:nvPr>
            <p:ph type="ctrTitle"/>
          </p:nvPr>
        </p:nvSpPr>
        <p:spPr/>
        <p:txBody>
          <a:bodyPr>
            <a:noAutofit/>
          </a:bodyPr>
          <a:lstStyle/>
          <a:p>
            <a:r>
              <a:rPr lang="en-US" dirty="0"/>
              <a:t>Fiscal year 2024 tax classification hearing</a:t>
            </a:r>
          </a:p>
        </p:txBody>
      </p:sp>
      <p:sp>
        <p:nvSpPr>
          <p:cNvPr id="6" name="Subtitle 5">
            <a:extLst>
              <a:ext uri="{FF2B5EF4-FFF2-40B4-BE49-F238E27FC236}">
                <a16:creationId xmlns:a16="http://schemas.microsoft.com/office/drawing/2014/main" id="{C94D147A-76CC-4C89-BAEC-5215062950FC}"/>
              </a:ext>
            </a:extLst>
          </p:cNvPr>
          <p:cNvSpPr>
            <a:spLocks noGrp="1"/>
          </p:cNvSpPr>
          <p:nvPr>
            <p:ph type="subTitle" idx="1"/>
          </p:nvPr>
        </p:nvSpPr>
        <p:spPr/>
        <p:txBody>
          <a:bodyPr/>
          <a:lstStyle/>
          <a:p>
            <a:r>
              <a:rPr lang="en-US" dirty="0"/>
              <a:t>Monday, November 20, 2023</a:t>
            </a:r>
          </a:p>
        </p:txBody>
      </p:sp>
      <p:sp>
        <p:nvSpPr>
          <p:cNvPr id="4" name="Slide Number Placeholder 3">
            <a:extLst>
              <a:ext uri="{FF2B5EF4-FFF2-40B4-BE49-F238E27FC236}">
                <a16:creationId xmlns:a16="http://schemas.microsoft.com/office/drawing/2014/main" id="{F352C875-1D20-4E5B-9772-ED4D8CAF1FFD}"/>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7" name="Picture 6">
            <a:extLst>
              <a:ext uri="{FF2B5EF4-FFF2-40B4-BE49-F238E27FC236}">
                <a16:creationId xmlns:a16="http://schemas.microsoft.com/office/drawing/2014/main" id="{7410B15F-923E-4F93-82CD-819C47477DE2}"/>
              </a:ext>
            </a:extLst>
          </p:cNvPr>
          <p:cNvPicPr>
            <a:picLocks noChangeAspect="1"/>
          </p:cNvPicPr>
          <p:nvPr/>
        </p:nvPicPr>
        <p:blipFill rotWithShape="1">
          <a:blip r:embed="rId2"/>
          <a:srcRect l="5348" t="15449" r="3566" b="16673"/>
          <a:stretch/>
        </p:blipFill>
        <p:spPr>
          <a:xfrm>
            <a:off x="4172971" y="3429000"/>
            <a:ext cx="3470182" cy="2585988"/>
          </a:xfrm>
          <a:prstGeom prst="rect">
            <a:avLst/>
          </a:prstGeom>
        </p:spPr>
      </p:pic>
    </p:spTree>
    <p:extLst>
      <p:ext uri="{BB962C8B-B14F-4D97-AF65-F5344CB8AC3E}">
        <p14:creationId xmlns:p14="http://schemas.microsoft.com/office/powerpoint/2010/main" val="149173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DA3F-29FD-426B-BBE2-AA49AA33BD3B}"/>
              </a:ext>
            </a:extLst>
          </p:cNvPr>
          <p:cNvSpPr>
            <a:spLocks noGrp="1"/>
          </p:cNvSpPr>
          <p:nvPr>
            <p:ph type="title"/>
          </p:nvPr>
        </p:nvSpPr>
        <p:spPr/>
        <p:txBody>
          <a:bodyPr>
            <a:normAutofit/>
          </a:bodyPr>
          <a:lstStyle/>
          <a:p>
            <a:r>
              <a:rPr lang="en-US" dirty="0"/>
              <a:t>HISTORICAL TRENDS FISCAL YEARS  2019 - 2024</a:t>
            </a:r>
          </a:p>
        </p:txBody>
      </p:sp>
      <p:graphicFrame>
        <p:nvGraphicFramePr>
          <p:cNvPr id="10" name="Content Placeholder 9">
            <a:extLst>
              <a:ext uri="{FF2B5EF4-FFF2-40B4-BE49-F238E27FC236}">
                <a16:creationId xmlns:a16="http://schemas.microsoft.com/office/drawing/2014/main" id="{6899D3E5-5CA8-49B2-986F-E93DB419569B}"/>
              </a:ext>
            </a:extLst>
          </p:cNvPr>
          <p:cNvGraphicFramePr>
            <a:graphicFrameLocks noGrp="1"/>
          </p:cNvGraphicFramePr>
          <p:nvPr>
            <p:ph idx="1"/>
            <p:extLst>
              <p:ext uri="{D42A27DB-BD31-4B8C-83A1-F6EECF244321}">
                <p14:modId xmlns:p14="http://schemas.microsoft.com/office/powerpoint/2010/main" val="3974287380"/>
              </p:ext>
            </p:extLst>
          </p:nvPr>
        </p:nvGraphicFramePr>
        <p:xfrm>
          <a:off x="581025" y="2181225"/>
          <a:ext cx="11029950" cy="36782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507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DB49F86-EDB9-43D8-A8CA-65DB3C176656}"/>
              </a:ext>
            </a:extLst>
          </p:cNvPr>
          <p:cNvGraphicFramePr/>
          <p:nvPr>
            <p:extLst>
              <p:ext uri="{D42A27DB-BD31-4B8C-83A1-F6EECF244321}">
                <p14:modId xmlns:p14="http://schemas.microsoft.com/office/powerpoint/2010/main" val="4259682385"/>
              </p:ext>
            </p:extLst>
          </p:nvPr>
        </p:nvGraphicFramePr>
        <p:xfrm>
          <a:off x="1328420" y="490643"/>
          <a:ext cx="9989820" cy="5876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310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01E5-4FA9-4112-994A-502855A39640}"/>
              </a:ext>
            </a:extLst>
          </p:cNvPr>
          <p:cNvSpPr>
            <a:spLocks noGrp="1"/>
          </p:cNvSpPr>
          <p:nvPr>
            <p:ph type="title"/>
          </p:nvPr>
        </p:nvSpPr>
        <p:spPr/>
        <p:txBody>
          <a:bodyPr/>
          <a:lstStyle/>
          <a:p>
            <a:r>
              <a:rPr lang="en-US" dirty="0"/>
              <a:t>PROPOSITION  2 1/2</a:t>
            </a:r>
          </a:p>
        </p:txBody>
      </p:sp>
      <p:sp>
        <p:nvSpPr>
          <p:cNvPr id="3" name="Content Placeholder 2">
            <a:extLst>
              <a:ext uri="{FF2B5EF4-FFF2-40B4-BE49-F238E27FC236}">
                <a16:creationId xmlns:a16="http://schemas.microsoft.com/office/drawing/2014/main" id="{40C27B7D-AA7E-484E-8CC7-3A029B50F0B8}"/>
              </a:ext>
            </a:extLst>
          </p:cNvPr>
          <p:cNvSpPr>
            <a:spLocks noGrp="1"/>
          </p:cNvSpPr>
          <p:nvPr>
            <p:ph idx="1"/>
          </p:nvPr>
        </p:nvSpPr>
        <p:spPr>
          <a:xfrm>
            <a:off x="666917" y="1996895"/>
            <a:ext cx="11029615" cy="3678303"/>
          </a:xfrm>
        </p:spPr>
        <p:txBody>
          <a:bodyPr>
            <a:noAutofit/>
          </a:bodyPr>
          <a:lstStyle/>
          <a:p>
            <a:pPr marL="0" indent="0">
              <a:buNone/>
            </a:pPr>
            <a:r>
              <a:rPr lang="en-US" sz="2000" dirty="0"/>
              <a:t>Proposition 2½, an initiative petition, was approved by the citizens of the Commonwealth in 1980. Its principal provisions relative to the property tax are to:</a:t>
            </a:r>
          </a:p>
          <a:p>
            <a:pPr>
              <a:buFont typeface="Wingdings" panose="05000000000000000000" pitchFamily="2" charset="2"/>
              <a:buChar char="Ø"/>
            </a:pPr>
            <a:r>
              <a:rPr lang="en-US" sz="2000" dirty="0"/>
              <a:t>Limit the property tax levy in a city or town to no more than 2.5% of the total fair cash value of all taxable real and personal property.</a:t>
            </a:r>
          </a:p>
          <a:p>
            <a:pPr>
              <a:buFont typeface="Wingdings" panose="05000000000000000000" pitchFamily="2" charset="2"/>
              <a:buChar char="Ø"/>
            </a:pPr>
            <a:r>
              <a:rPr lang="en-US" sz="2000" dirty="0"/>
              <a:t>Limit the property tax levy to no more than a 2.5% increase over the prior year’s levy limit, with certain provisions for new growth and construction. Taxpayers should note that the 2.5% limit applies to the entire levy, not to individual tax bills.</a:t>
            </a:r>
          </a:p>
          <a:p>
            <a:pPr>
              <a:buFont typeface="Wingdings" panose="05000000000000000000" pitchFamily="2" charset="2"/>
              <a:buChar char="Ø"/>
            </a:pPr>
            <a:r>
              <a:rPr lang="en-US" sz="2000" dirty="0"/>
              <a:t>Provide for local overrides of the levy limit and a local option to exclude certain debt from the limit.  The Chapman School Project is the first debt exclusion Weymouth has had since the inception of Proposition 2 1/2</a:t>
            </a:r>
            <a:r>
              <a:rPr lang="en-US" dirty="0"/>
              <a:t>.</a:t>
            </a:r>
          </a:p>
        </p:txBody>
      </p:sp>
    </p:spTree>
    <p:extLst>
      <p:ext uri="{BB962C8B-B14F-4D97-AF65-F5344CB8AC3E}">
        <p14:creationId xmlns:p14="http://schemas.microsoft.com/office/powerpoint/2010/main" val="149528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650A689-285C-4D57-95F8-CE87EAA83F99}"/>
              </a:ext>
            </a:extLst>
          </p:cNvPr>
          <p:cNvGraphicFramePr/>
          <p:nvPr>
            <p:extLst>
              <p:ext uri="{D42A27DB-BD31-4B8C-83A1-F6EECF244321}">
                <p14:modId xmlns:p14="http://schemas.microsoft.com/office/powerpoint/2010/main" val="3041536025"/>
              </p:ext>
            </p:extLst>
          </p:nvPr>
        </p:nvGraphicFramePr>
        <p:xfrm>
          <a:off x="526461" y="801512"/>
          <a:ext cx="11084349" cy="580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30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7CBF-0194-4CF0-A87B-FC0BB6B5468D}"/>
              </a:ext>
            </a:extLst>
          </p:cNvPr>
          <p:cNvSpPr>
            <a:spLocks noGrp="1"/>
          </p:cNvSpPr>
          <p:nvPr>
            <p:ph type="title"/>
          </p:nvPr>
        </p:nvSpPr>
        <p:spPr>
          <a:xfrm>
            <a:off x="499268" y="125424"/>
            <a:ext cx="10772775" cy="1658198"/>
          </a:xfrm>
        </p:spPr>
        <p:txBody>
          <a:bodyPr/>
          <a:lstStyle/>
          <a:p>
            <a:r>
              <a:rPr lang="en-US" dirty="0"/>
              <a:t>PROPERTY TAX RELIEF</a:t>
            </a:r>
          </a:p>
        </p:txBody>
      </p:sp>
      <p:sp>
        <p:nvSpPr>
          <p:cNvPr id="14" name="Content Placeholder 13">
            <a:extLst>
              <a:ext uri="{FF2B5EF4-FFF2-40B4-BE49-F238E27FC236}">
                <a16:creationId xmlns:a16="http://schemas.microsoft.com/office/drawing/2014/main" id="{5BF9E4B2-0AD4-4856-8639-44FEDC060FC4}"/>
              </a:ext>
            </a:extLst>
          </p:cNvPr>
          <p:cNvSpPr>
            <a:spLocks noGrp="1"/>
          </p:cNvSpPr>
          <p:nvPr>
            <p:ph sz="half" idx="2"/>
          </p:nvPr>
        </p:nvSpPr>
        <p:spPr>
          <a:xfrm>
            <a:off x="581554" y="1952978"/>
            <a:ext cx="5392740" cy="3908074"/>
          </a:xfrm>
        </p:spPr>
        <p:txBody>
          <a:bodyPr>
            <a:normAutofit/>
          </a:bodyPr>
          <a:lstStyle/>
          <a:p>
            <a:pPr marL="0" indent="0">
              <a:buNone/>
            </a:pPr>
            <a:r>
              <a:rPr lang="en-US" dirty="0"/>
              <a:t>The Town provides a number of property tax relief programs for qualified homeowners.  These programs are provided through the State and require certain requirements to receive the exemption. These programs include personal exemptions and tax deferrals. </a:t>
            </a:r>
          </a:p>
          <a:p>
            <a:pPr marL="0" indent="0">
              <a:buNone/>
            </a:pPr>
            <a:r>
              <a:rPr lang="en-US" dirty="0"/>
              <a:t> A personal exemption releases a taxpayer from an obligation to pay all or a portion of the taxes assessed on a parcel of property, based on specific conditions.  </a:t>
            </a:r>
            <a:br>
              <a:rPr lang="en-US" dirty="0"/>
            </a:br>
            <a:br>
              <a:rPr lang="en-US" dirty="0"/>
            </a:br>
            <a:r>
              <a:rPr lang="en-US" dirty="0"/>
              <a:t>Taxpayers over the age of 65 may consider participation in a tax deferral program if they are having difficulty affording their tax liability.</a:t>
            </a:r>
          </a:p>
          <a:p>
            <a:endParaRPr lang="en-US" dirty="0"/>
          </a:p>
        </p:txBody>
      </p:sp>
      <p:graphicFrame>
        <p:nvGraphicFramePr>
          <p:cNvPr id="21" name="Content Placeholder 20">
            <a:extLst>
              <a:ext uri="{FF2B5EF4-FFF2-40B4-BE49-F238E27FC236}">
                <a16:creationId xmlns:a16="http://schemas.microsoft.com/office/drawing/2014/main" id="{8511A38B-9820-49EE-85BA-B6B3D6C2F5AA}"/>
              </a:ext>
            </a:extLst>
          </p:cNvPr>
          <p:cNvGraphicFramePr>
            <a:graphicFrameLocks noGrp="1"/>
          </p:cNvGraphicFramePr>
          <p:nvPr>
            <p:ph sz="quarter" idx="4"/>
            <p:extLst>
              <p:ext uri="{D42A27DB-BD31-4B8C-83A1-F6EECF244321}">
                <p14:modId xmlns:p14="http://schemas.microsoft.com/office/powerpoint/2010/main" val="3434122046"/>
              </p:ext>
            </p:extLst>
          </p:nvPr>
        </p:nvGraphicFramePr>
        <p:xfrm>
          <a:off x="6096000" y="1871469"/>
          <a:ext cx="5514446" cy="3908074"/>
        </p:xfrm>
        <a:graphic>
          <a:graphicData uri="http://schemas.openxmlformats.org/drawingml/2006/table">
            <a:tbl>
              <a:tblPr bandRow="1">
                <a:tableStyleId>{5C22544A-7EE6-4342-B048-85BDC9FD1C3A}</a:tableStyleId>
              </a:tblPr>
              <a:tblGrid>
                <a:gridCol w="1039867">
                  <a:extLst>
                    <a:ext uri="{9D8B030D-6E8A-4147-A177-3AD203B41FA5}">
                      <a16:colId xmlns:a16="http://schemas.microsoft.com/office/drawing/2014/main" val="1749135536"/>
                    </a:ext>
                  </a:extLst>
                </a:gridCol>
                <a:gridCol w="4474579">
                  <a:extLst>
                    <a:ext uri="{9D8B030D-6E8A-4147-A177-3AD203B41FA5}">
                      <a16:colId xmlns:a16="http://schemas.microsoft.com/office/drawing/2014/main" val="2114303391"/>
                    </a:ext>
                  </a:extLst>
                </a:gridCol>
              </a:tblGrid>
              <a:tr h="400120">
                <a:tc>
                  <a:txBody>
                    <a:bodyPr/>
                    <a:lstStyle/>
                    <a:p>
                      <a:r>
                        <a:rPr lang="en-US" sz="1200" b="1" dirty="0"/>
                        <a:t>CLAUSE</a:t>
                      </a:r>
                    </a:p>
                  </a:txBody>
                  <a:tcPr/>
                </a:tc>
                <a:tc>
                  <a:txBody>
                    <a:bodyPr/>
                    <a:lstStyle/>
                    <a:p>
                      <a:r>
                        <a:rPr lang="en-US" sz="1200" b="1" dirty="0"/>
                        <a:t>PROGRAM</a:t>
                      </a:r>
                    </a:p>
                  </a:txBody>
                  <a:tcPr/>
                </a:tc>
                <a:extLst>
                  <a:ext uri="{0D108BD9-81ED-4DB2-BD59-A6C34878D82A}">
                    <a16:rowId xmlns:a16="http://schemas.microsoft.com/office/drawing/2014/main" val="4108734076"/>
                  </a:ext>
                </a:extLst>
              </a:tr>
              <a:tr h="690618">
                <a:tc>
                  <a:txBody>
                    <a:bodyPr/>
                    <a:lstStyle/>
                    <a:p>
                      <a:pPr algn="ctr"/>
                      <a:r>
                        <a:rPr lang="en-US" sz="1200" b="1" dirty="0"/>
                        <a:t>17D</a:t>
                      </a:r>
                    </a:p>
                  </a:txBody>
                  <a:tcPr/>
                </a:tc>
                <a:tc>
                  <a:txBody>
                    <a:bodyPr/>
                    <a:lstStyle/>
                    <a:p>
                      <a:r>
                        <a:rPr lang="en-US" sz="1200" dirty="0"/>
                        <a:t>Surviving Spouse; Minor Child of a Deceased Parent; Elderly Persons over the Age of 70 who meet certain criteria</a:t>
                      </a:r>
                    </a:p>
                  </a:txBody>
                  <a:tcPr/>
                </a:tc>
                <a:extLst>
                  <a:ext uri="{0D108BD9-81ED-4DB2-BD59-A6C34878D82A}">
                    <a16:rowId xmlns:a16="http://schemas.microsoft.com/office/drawing/2014/main" val="2228766318"/>
                  </a:ext>
                </a:extLst>
              </a:tr>
              <a:tr h="493299">
                <a:tc>
                  <a:txBody>
                    <a:bodyPr/>
                    <a:lstStyle/>
                    <a:p>
                      <a:pPr algn="ctr"/>
                      <a:r>
                        <a:rPr lang="en-US" sz="1200" b="1" dirty="0"/>
                        <a:t>22-22E</a:t>
                      </a:r>
                    </a:p>
                  </a:txBody>
                  <a:tcPr/>
                </a:tc>
                <a:tc>
                  <a:txBody>
                    <a:bodyPr/>
                    <a:lstStyle/>
                    <a:p>
                      <a:r>
                        <a:rPr lang="en-US" sz="1200" dirty="0"/>
                        <a:t>Qualified Veteran homeowner with a service-connected disability</a:t>
                      </a:r>
                    </a:p>
                  </a:txBody>
                  <a:tcPr/>
                </a:tc>
                <a:extLst>
                  <a:ext uri="{0D108BD9-81ED-4DB2-BD59-A6C34878D82A}">
                    <a16:rowId xmlns:a16="http://schemas.microsoft.com/office/drawing/2014/main" val="1938687531"/>
                  </a:ext>
                </a:extLst>
              </a:tr>
              <a:tr h="400120">
                <a:tc>
                  <a:txBody>
                    <a:bodyPr/>
                    <a:lstStyle/>
                    <a:p>
                      <a:pPr algn="ctr"/>
                      <a:r>
                        <a:rPr lang="en-US" sz="1200" b="1" dirty="0"/>
                        <a:t>37A</a:t>
                      </a:r>
                    </a:p>
                  </a:txBody>
                  <a:tcPr/>
                </a:tc>
                <a:tc>
                  <a:txBody>
                    <a:bodyPr/>
                    <a:lstStyle/>
                    <a:p>
                      <a:r>
                        <a:rPr lang="en-US" sz="1200" dirty="0"/>
                        <a:t>Homeowners who are legally blind</a:t>
                      </a:r>
                    </a:p>
                  </a:txBody>
                  <a:tcPr/>
                </a:tc>
                <a:extLst>
                  <a:ext uri="{0D108BD9-81ED-4DB2-BD59-A6C34878D82A}">
                    <a16:rowId xmlns:a16="http://schemas.microsoft.com/office/drawing/2014/main" val="2570469857"/>
                  </a:ext>
                </a:extLst>
              </a:tr>
              <a:tr h="537162">
                <a:tc>
                  <a:txBody>
                    <a:bodyPr/>
                    <a:lstStyle/>
                    <a:p>
                      <a:pPr algn="ctr"/>
                      <a:r>
                        <a:rPr lang="en-US" sz="1200" b="1" dirty="0"/>
                        <a:t>41C</a:t>
                      </a:r>
                    </a:p>
                  </a:txBody>
                  <a:tcPr/>
                </a:tc>
                <a:tc>
                  <a:txBody>
                    <a:bodyPr/>
                    <a:lstStyle/>
                    <a:p>
                      <a:r>
                        <a:rPr lang="en-US" sz="1200" dirty="0"/>
                        <a:t>Elderly homeowner over the age of 65 who meets certain financial requirements </a:t>
                      </a:r>
                    </a:p>
                  </a:txBody>
                  <a:tcPr/>
                </a:tc>
                <a:extLst>
                  <a:ext uri="{0D108BD9-81ED-4DB2-BD59-A6C34878D82A}">
                    <a16:rowId xmlns:a16="http://schemas.microsoft.com/office/drawing/2014/main" val="1988698080"/>
                  </a:ext>
                </a:extLst>
              </a:tr>
              <a:tr h="493336">
                <a:tc>
                  <a:txBody>
                    <a:bodyPr/>
                    <a:lstStyle/>
                    <a:p>
                      <a:pPr algn="ctr"/>
                      <a:r>
                        <a:rPr lang="en-US" sz="1200" b="1" dirty="0"/>
                        <a:t>42</a:t>
                      </a:r>
                    </a:p>
                  </a:txBody>
                  <a:tcPr/>
                </a:tc>
                <a:tc>
                  <a:txBody>
                    <a:bodyPr/>
                    <a:lstStyle/>
                    <a:p>
                      <a:r>
                        <a:rPr lang="en-US" sz="1200" dirty="0"/>
                        <a:t>Surviving Spouse of a Firefighter or Police Officer killed in the line of duty</a:t>
                      </a:r>
                    </a:p>
                  </a:txBody>
                  <a:tcPr/>
                </a:tc>
                <a:extLst>
                  <a:ext uri="{0D108BD9-81ED-4DB2-BD59-A6C34878D82A}">
                    <a16:rowId xmlns:a16="http://schemas.microsoft.com/office/drawing/2014/main" val="2610833375"/>
                  </a:ext>
                </a:extLst>
              </a:tr>
              <a:tr h="400120">
                <a:tc>
                  <a:txBody>
                    <a:bodyPr/>
                    <a:lstStyle/>
                    <a:p>
                      <a:pPr marL="0" algn="l" defTabSz="457200" rtl="0" eaLnBrk="1" latinLnBrk="0" hangingPunct="1"/>
                      <a:endParaRPr lang="en-US" sz="1200" kern="1200" dirty="0">
                        <a:solidFill>
                          <a:schemeClr val="dk1"/>
                        </a:solidFill>
                        <a:latin typeface="+mn-lt"/>
                        <a:ea typeface="+mn-ea"/>
                        <a:cs typeface="+mn-cs"/>
                      </a:endParaRPr>
                    </a:p>
                  </a:txBody>
                  <a:tcPr/>
                </a:tc>
                <a:tc>
                  <a:txBody>
                    <a:bodyPr/>
                    <a:lstStyle/>
                    <a:p>
                      <a:pPr marL="0" algn="l" defTabSz="457200" rtl="0" eaLnBrk="1" latinLnBrk="0" hangingPunct="1"/>
                      <a:r>
                        <a:rPr lang="en-US" sz="1200" b="1" kern="1200" dirty="0">
                          <a:solidFill>
                            <a:schemeClr val="dk1"/>
                          </a:solidFill>
                          <a:latin typeface="+mn-lt"/>
                          <a:ea typeface="+mn-ea"/>
                          <a:cs typeface="+mn-cs"/>
                        </a:rPr>
                        <a:t>TAX DEFERRAL</a:t>
                      </a:r>
                    </a:p>
                  </a:txBody>
                  <a:tcPr/>
                </a:tc>
                <a:extLst>
                  <a:ext uri="{0D108BD9-81ED-4DB2-BD59-A6C34878D82A}">
                    <a16:rowId xmlns:a16="http://schemas.microsoft.com/office/drawing/2014/main" val="107365391"/>
                  </a:ext>
                </a:extLst>
              </a:tr>
              <a:tr h="493299">
                <a:tc>
                  <a:txBody>
                    <a:bodyPr/>
                    <a:lstStyle/>
                    <a:p>
                      <a:pPr algn="ctr"/>
                      <a:r>
                        <a:rPr lang="en-US" sz="1200" b="1" dirty="0"/>
                        <a:t>41A</a:t>
                      </a:r>
                    </a:p>
                  </a:txBody>
                  <a:tcPr/>
                </a:tc>
                <a:tc>
                  <a:txBody>
                    <a:bodyPr/>
                    <a:lstStyle/>
                    <a:p>
                      <a:r>
                        <a:rPr lang="en-US" sz="1200" dirty="0"/>
                        <a:t>Tax Deferral for persons over the age of 65</a:t>
                      </a:r>
                    </a:p>
                  </a:txBody>
                  <a:tcPr/>
                </a:tc>
                <a:extLst>
                  <a:ext uri="{0D108BD9-81ED-4DB2-BD59-A6C34878D82A}">
                    <a16:rowId xmlns:a16="http://schemas.microsoft.com/office/drawing/2014/main" val="3785261250"/>
                  </a:ext>
                </a:extLst>
              </a:tr>
            </a:tbl>
          </a:graphicData>
        </a:graphic>
      </p:graphicFrame>
      <p:sp>
        <p:nvSpPr>
          <p:cNvPr id="22" name="TextBox 21">
            <a:extLst>
              <a:ext uri="{FF2B5EF4-FFF2-40B4-BE49-F238E27FC236}">
                <a16:creationId xmlns:a16="http://schemas.microsoft.com/office/drawing/2014/main" id="{183711E4-88D8-46D7-9A1E-1A4953906B53}"/>
              </a:ext>
            </a:extLst>
          </p:cNvPr>
          <p:cNvSpPr txBox="1"/>
          <p:nvPr/>
        </p:nvSpPr>
        <p:spPr>
          <a:xfrm>
            <a:off x="375920" y="6199764"/>
            <a:ext cx="10027920" cy="461665"/>
          </a:xfrm>
          <a:prstGeom prst="rect">
            <a:avLst/>
          </a:prstGeom>
          <a:noFill/>
        </p:spPr>
        <p:txBody>
          <a:bodyPr wrap="square" rtlCol="0">
            <a:spAutoFit/>
          </a:bodyPr>
          <a:lstStyle/>
          <a:p>
            <a:pPr algn="ctr"/>
            <a:r>
              <a:rPr lang="en-US" sz="1200" dirty="0"/>
              <a:t>For more information on these exemptions, please call the Assessors Office 781-682-3677 or visit the Assessor’s webpage </a:t>
            </a:r>
            <a:r>
              <a:rPr lang="en-US" sz="1200" i="1" dirty="0"/>
              <a:t>https://www.weymouth.ma.us/assessor/pages/real-estate-tax-exemptions</a:t>
            </a:r>
          </a:p>
        </p:txBody>
      </p:sp>
    </p:spTree>
    <p:extLst>
      <p:ext uri="{BB962C8B-B14F-4D97-AF65-F5344CB8AC3E}">
        <p14:creationId xmlns:p14="http://schemas.microsoft.com/office/powerpoint/2010/main" val="372284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0D78-8F44-4048-BEC3-E1540A06585F}"/>
              </a:ext>
            </a:extLst>
          </p:cNvPr>
          <p:cNvSpPr>
            <a:spLocks noGrp="1"/>
          </p:cNvSpPr>
          <p:nvPr>
            <p:ph type="title"/>
          </p:nvPr>
        </p:nvSpPr>
        <p:spPr/>
        <p:txBody>
          <a:bodyPr>
            <a:normAutofit/>
          </a:bodyPr>
          <a:lstStyle/>
          <a:p>
            <a:r>
              <a:rPr lang="en-US" dirty="0"/>
              <a:t>FISCAL YEAR 2024</a:t>
            </a:r>
            <a:br>
              <a:rPr lang="en-US" dirty="0"/>
            </a:br>
            <a:r>
              <a:rPr lang="en-US" dirty="0"/>
              <a:t>TAX CLASSIFICATION HEARING</a:t>
            </a:r>
          </a:p>
        </p:txBody>
      </p:sp>
      <p:sp>
        <p:nvSpPr>
          <p:cNvPr id="3" name="Content Placeholder 2">
            <a:extLst>
              <a:ext uri="{FF2B5EF4-FFF2-40B4-BE49-F238E27FC236}">
                <a16:creationId xmlns:a16="http://schemas.microsoft.com/office/drawing/2014/main" id="{7F66B81A-BF67-4562-A8C1-0489E42C4E89}"/>
              </a:ext>
            </a:extLst>
          </p:cNvPr>
          <p:cNvSpPr>
            <a:spLocks noGrp="1"/>
          </p:cNvSpPr>
          <p:nvPr>
            <p:ph idx="1"/>
          </p:nvPr>
        </p:nvSpPr>
        <p:spPr/>
        <p:txBody>
          <a:bodyPr>
            <a:normAutofit/>
          </a:bodyPr>
          <a:lstStyle/>
          <a:p>
            <a:pPr marL="0" indent="0">
              <a:buNone/>
            </a:pPr>
            <a:r>
              <a:rPr lang="en-US" dirty="0"/>
              <a:t>The purpose of the classification hearing is to determine the percentage share of the tax levy that each class of property will pay. </a:t>
            </a:r>
            <a:br>
              <a:rPr lang="en-US" dirty="0"/>
            </a:br>
            <a:br>
              <a:rPr lang="en-US" dirty="0"/>
            </a:br>
            <a:r>
              <a:rPr lang="en-US" dirty="0"/>
              <a:t>The minimum residential factor is determined by the make up of the tax base. This factor allows the Town to shift the burden towards Commercial &amp; </a:t>
            </a:r>
            <a:r>
              <a:rPr lang="en-US" dirty="0" err="1"/>
              <a:t>IndustrialMtaxpayers</a:t>
            </a:r>
            <a:r>
              <a:rPr lang="en-US" dirty="0"/>
              <a:t> to a maximum of 150%. </a:t>
            </a:r>
            <a:br>
              <a:rPr lang="en-US" dirty="0"/>
            </a:br>
            <a:br>
              <a:rPr lang="en-US" dirty="0"/>
            </a:br>
            <a:r>
              <a:rPr lang="en-US" dirty="0"/>
              <a:t>The shift is implemented annually by vote of the Town Council. The adopted percentage is then used to determine the tax levy paid by each class of property and calculate the resulting tax rates. Shifting taxes onto the CIP class </a:t>
            </a:r>
            <a:r>
              <a:rPr lang="en-US" i="1" dirty="0"/>
              <a:t>does not </a:t>
            </a:r>
            <a:r>
              <a:rPr lang="en-US" dirty="0"/>
              <a:t>increase the amount of revenue collected. </a:t>
            </a:r>
          </a:p>
        </p:txBody>
      </p:sp>
    </p:spTree>
    <p:extLst>
      <p:ext uri="{BB962C8B-B14F-4D97-AF65-F5344CB8AC3E}">
        <p14:creationId xmlns:p14="http://schemas.microsoft.com/office/powerpoint/2010/main" val="1875574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0D78-8F44-4048-BEC3-E1540A06585F}"/>
              </a:ext>
            </a:extLst>
          </p:cNvPr>
          <p:cNvSpPr>
            <a:spLocks noGrp="1"/>
          </p:cNvSpPr>
          <p:nvPr>
            <p:ph type="title"/>
          </p:nvPr>
        </p:nvSpPr>
        <p:spPr/>
        <p:txBody>
          <a:bodyPr>
            <a:normAutofit/>
          </a:bodyPr>
          <a:lstStyle/>
          <a:p>
            <a:r>
              <a:rPr lang="en-US" dirty="0"/>
              <a:t>COMMONLY USED TERMS</a:t>
            </a:r>
          </a:p>
        </p:txBody>
      </p:sp>
      <p:sp>
        <p:nvSpPr>
          <p:cNvPr id="3" name="Content Placeholder 2">
            <a:extLst>
              <a:ext uri="{FF2B5EF4-FFF2-40B4-BE49-F238E27FC236}">
                <a16:creationId xmlns:a16="http://schemas.microsoft.com/office/drawing/2014/main" id="{7F66B81A-BF67-4562-A8C1-0489E42C4E89}"/>
              </a:ext>
            </a:extLst>
          </p:cNvPr>
          <p:cNvSpPr>
            <a:spLocks noGrp="1"/>
          </p:cNvSpPr>
          <p:nvPr>
            <p:ph idx="1"/>
          </p:nvPr>
        </p:nvSpPr>
        <p:spPr/>
        <p:txBody>
          <a:bodyPr>
            <a:normAutofit/>
          </a:bodyPr>
          <a:lstStyle/>
          <a:p>
            <a:pPr marL="0" indent="0">
              <a:buNone/>
            </a:pPr>
            <a:r>
              <a:rPr lang="en-US" dirty="0"/>
              <a:t>CIP: 					Class that includes Commercial, Industrial, and Personal Property</a:t>
            </a:r>
          </a:p>
          <a:p>
            <a:pPr marL="0" indent="0">
              <a:buNone/>
            </a:pPr>
            <a:r>
              <a:rPr lang="en-US" dirty="0"/>
              <a:t>DEBT EXCLUSION: 	A temporary increase to the levy to pay for capital projects as voted</a:t>
            </a:r>
          </a:p>
          <a:p>
            <a:pPr marL="0" indent="0">
              <a:buNone/>
            </a:pPr>
            <a:r>
              <a:rPr lang="en-US" dirty="0"/>
              <a:t>NEW GROWTH:  		Additions to the tax base from new construction and property improvements</a:t>
            </a:r>
          </a:p>
          <a:p>
            <a:pPr marL="0" indent="0">
              <a:buNone/>
            </a:pPr>
            <a:r>
              <a:rPr lang="en-US" dirty="0"/>
              <a:t>LEVY: 				Revenue raised through property taxes</a:t>
            </a:r>
          </a:p>
          <a:p>
            <a:pPr marL="0" indent="0">
              <a:buNone/>
            </a:pPr>
            <a:r>
              <a:rPr lang="en-US" dirty="0"/>
              <a:t>LEVY CEILING:		The maximum the levy limit can be. The ceiling equals 2.5 percent of the community's full 					and fair cash value.</a:t>
            </a:r>
          </a:p>
          <a:p>
            <a:pPr marL="0" indent="0">
              <a:buNone/>
            </a:pPr>
            <a:r>
              <a:rPr lang="en-US" dirty="0"/>
              <a:t>LEVY LIMIT:			Maximum dollar amount a Town can raise in a fiscal year.  </a:t>
            </a:r>
          </a:p>
          <a:p>
            <a:pPr marL="0" indent="0">
              <a:buNone/>
            </a:pPr>
            <a:r>
              <a:rPr lang="en-US" dirty="0"/>
              <a:t>MRF: 				Minimum Residential Factor. This factor represents the minimum percentage of the levy the 					residential class must pay</a:t>
            </a:r>
          </a:p>
        </p:txBody>
      </p:sp>
    </p:spTree>
    <p:extLst>
      <p:ext uri="{BB962C8B-B14F-4D97-AF65-F5344CB8AC3E}">
        <p14:creationId xmlns:p14="http://schemas.microsoft.com/office/powerpoint/2010/main" val="2552578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51F71-185F-4A10-A989-BD9F10BEAA1E}"/>
              </a:ext>
            </a:extLst>
          </p:cNvPr>
          <p:cNvSpPr>
            <a:spLocks noGrp="1"/>
          </p:cNvSpPr>
          <p:nvPr>
            <p:ph type="title"/>
          </p:nvPr>
        </p:nvSpPr>
        <p:spPr/>
        <p:txBody>
          <a:bodyPr/>
          <a:lstStyle/>
          <a:p>
            <a:r>
              <a:rPr lang="en-US" dirty="0"/>
              <a:t>Property class distribution</a:t>
            </a:r>
          </a:p>
        </p:txBody>
      </p:sp>
      <p:graphicFrame>
        <p:nvGraphicFramePr>
          <p:cNvPr id="13" name="Content Placeholder 12">
            <a:extLst>
              <a:ext uri="{FF2B5EF4-FFF2-40B4-BE49-F238E27FC236}">
                <a16:creationId xmlns:a16="http://schemas.microsoft.com/office/drawing/2014/main" id="{FB1807CC-21D1-4D98-AFCB-EE2493677B34}"/>
              </a:ext>
            </a:extLst>
          </p:cNvPr>
          <p:cNvGraphicFramePr>
            <a:graphicFrameLocks noGrp="1"/>
          </p:cNvGraphicFramePr>
          <p:nvPr>
            <p:ph sz="half" idx="2"/>
            <p:extLst>
              <p:ext uri="{D42A27DB-BD31-4B8C-83A1-F6EECF244321}">
                <p14:modId xmlns:p14="http://schemas.microsoft.com/office/powerpoint/2010/main" val="827999994"/>
              </p:ext>
            </p:extLst>
          </p:nvPr>
        </p:nvGraphicFramePr>
        <p:xfrm>
          <a:off x="581025" y="2925763"/>
          <a:ext cx="5392738" cy="2935287"/>
        </p:xfrm>
        <a:graphic>
          <a:graphicData uri="http://schemas.openxmlformats.org/drawingml/2006/chart">
            <c:chart xmlns:c="http://schemas.openxmlformats.org/drawingml/2006/chart" xmlns:r="http://schemas.openxmlformats.org/officeDocument/2006/relationships" r:id="rId2"/>
          </a:graphicData>
        </a:graphic>
      </p:graphicFrame>
      <p:sp>
        <p:nvSpPr>
          <p:cNvPr id="16" name="Content Placeholder 15">
            <a:extLst>
              <a:ext uri="{FF2B5EF4-FFF2-40B4-BE49-F238E27FC236}">
                <a16:creationId xmlns:a16="http://schemas.microsoft.com/office/drawing/2014/main" id="{54A4E09E-8198-48CD-AA2C-1CA5AC1FBBD9}"/>
              </a:ext>
            </a:extLst>
          </p:cNvPr>
          <p:cNvSpPr>
            <a:spLocks noGrp="1"/>
          </p:cNvSpPr>
          <p:nvPr>
            <p:ph sz="quarter" idx="4"/>
          </p:nvPr>
        </p:nvSpPr>
        <p:spPr/>
        <p:txBody>
          <a:bodyPr/>
          <a:lstStyle/>
          <a:p>
            <a:endParaRPr lang="en-US" dirty="0"/>
          </a:p>
        </p:txBody>
      </p:sp>
      <p:sp>
        <p:nvSpPr>
          <p:cNvPr id="4" name="Slide Number Placeholder 3">
            <a:extLst>
              <a:ext uri="{FF2B5EF4-FFF2-40B4-BE49-F238E27FC236}">
                <a16:creationId xmlns:a16="http://schemas.microsoft.com/office/drawing/2014/main" id="{AA1AC1AD-07BB-4A2C-9CD9-E4BF7DF9E96E}"/>
              </a:ext>
            </a:extLst>
          </p:cNvPr>
          <p:cNvSpPr>
            <a:spLocks noGrp="1"/>
          </p:cNvSpPr>
          <p:nvPr>
            <p:ph type="sldNum" sz="quarter" idx="12"/>
          </p:nvPr>
        </p:nvSpPr>
        <p:spPr/>
        <p:txBody>
          <a:bodyPr/>
          <a:lstStyle/>
          <a:p>
            <a:fld id="{D57F1E4F-1CFF-5643-939E-217C01CDF565}" type="slidenum">
              <a:rPr lang="en-US" smtClean="0"/>
              <a:pPr/>
              <a:t>4</a:t>
            </a:fld>
            <a:endParaRPr lang="en-US" dirty="0"/>
          </a:p>
        </p:txBody>
      </p:sp>
      <p:graphicFrame>
        <p:nvGraphicFramePr>
          <p:cNvPr id="17" name="Table 16">
            <a:extLst>
              <a:ext uri="{FF2B5EF4-FFF2-40B4-BE49-F238E27FC236}">
                <a16:creationId xmlns:a16="http://schemas.microsoft.com/office/drawing/2014/main" id="{03C44291-3B24-426B-B605-87EED3D52BB0}"/>
              </a:ext>
            </a:extLst>
          </p:cNvPr>
          <p:cNvGraphicFramePr>
            <a:graphicFrameLocks noGrp="1"/>
          </p:cNvGraphicFramePr>
          <p:nvPr>
            <p:extLst>
              <p:ext uri="{D42A27DB-BD31-4B8C-83A1-F6EECF244321}">
                <p14:modId xmlns:p14="http://schemas.microsoft.com/office/powerpoint/2010/main" val="3513343947"/>
              </p:ext>
            </p:extLst>
          </p:nvPr>
        </p:nvGraphicFramePr>
        <p:xfrm>
          <a:off x="6217710" y="2925474"/>
          <a:ext cx="5393100" cy="2957112"/>
        </p:xfrm>
        <a:graphic>
          <a:graphicData uri="http://schemas.openxmlformats.org/drawingml/2006/table">
            <a:tbl>
              <a:tblPr firstRow="1" bandRow="1">
                <a:tableStyleId>{5C22544A-7EE6-4342-B048-85BDC9FD1C3A}</a:tableStyleId>
              </a:tblPr>
              <a:tblGrid>
                <a:gridCol w="1977975">
                  <a:extLst>
                    <a:ext uri="{9D8B030D-6E8A-4147-A177-3AD203B41FA5}">
                      <a16:colId xmlns:a16="http://schemas.microsoft.com/office/drawing/2014/main" val="2648284850"/>
                    </a:ext>
                  </a:extLst>
                </a:gridCol>
                <a:gridCol w="1949417">
                  <a:extLst>
                    <a:ext uri="{9D8B030D-6E8A-4147-A177-3AD203B41FA5}">
                      <a16:colId xmlns:a16="http://schemas.microsoft.com/office/drawing/2014/main" val="2264014656"/>
                    </a:ext>
                  </a:extLst>
                </a:gridCol>
                <a:gridCol w="1465708">
                  <a:extLst>
                    <a:ext uri="{9D8B030D-6E8A-4147-A177-3AD203B41FA5}">
                      <a16:colId xmlns:a16="http://schemas.microsoft.com/office/drawing/2014/main" val="3741197852"/>
                    </a:ext>
                  </a:extLst>
                </a:gridCol>
              </a:tblGrid>
              <a:tr h="689591">
                <a:tc>
                  <a:txBody>
                    <a:bodyPr/>
                    <a:lstStyle/>
                    <a:p>
                      <a:pPr algn="ctr" fontAlgn="b"/>
                      <a:r>
                        <a:rPr lang="en-US" sz="1100" u="none" strike="noStrike" dirty="0">
                          <a:effectLst/>
                        </a:rPr>
                        <a:t>CLASS</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VALUE</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PERCENT</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79985584"/>
                  </a:ext>
                </a:extLst>
              </a:tr>
              <a:tr h="466704">
                <a:tc>
                  <a:txBody>
                    <a:bodyPr/>
                    <a:lstStyle/>
                    <a:p>
                      <a:pPr algn="ctr" fontAlgn="b"/>
                      <a:r>
                        <a:rPr lang="en-US" sz="1400" u="none" strike="noStrike" dirty="0">
                          <a:effectLst/>
                        </a:rPr>
                        <a:t>Residential</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mj-lt"/>
                        </a:rPr>
                        <a:t>$10,690,886,686</a:t>
                      </a:r>
                    </a:p>
                  </a:txBody>
                  <a:tcPr marL="9525" marR="9525" marT="9525" marB="0" anchor="ct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86.75%</a:t>
                      </a:r>
                    </a:p>
                  </a:txBody>
                  <a:tcPr marL="9525" marR="9525" marT="9525" marB="0" anchor="ctr"/>
                </a:tc>
                <a:extLst>
                  <a:ext uri="{0D108BD9-81ED-4DB2-BD59-A6C34878D82A}">
                    <a16:rowId xmlns:a16="http://schemas.microsoft.com/office/drawing/2014/main" val="3373522679"/>
                  </a:ext>
                </a:extLst>
              </a:tr>
              <a:tr h="410221">
                <a:tc>
                  <a:txBody>
                    <a:bodyPr/>
                    <a:lstStyle/>
                    <a:p>
                      <a:pPr algn="ctr" fontAlgn="b"/>
                      <a:r>
                        <a:rPr lang="en-US" sz="1400" u="none" strike="noStrike" dirty="0">
                          <a:effectLst/>
                        </a:rPr>
                        <a:t>Commercial</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$894,206,994</a:t>
                      </a:r>
                      <a:endParaRPr lang="en-US" sz="14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7.25%</a:t>
                      </a:r>
                    </a:p>
                  </a:txBody>
                  <a:tcPr marL="9525" marR="9525" marT="9525" marB="0" anchor="ctr"/>
                </a:tc>
                <a:extLst>
                  <a:ext uri="{0D108BD9-81ED-4DB2-BD59-A6C34878D82A}">
                    <a16:rowId xmlns:a16="http://schemas.microsoft.com/office/drawing/2014/main" val="950729157"/>
                  </a:ext>
                </a:extLst>
              </a:tr>
              <a:tr h="377190">
                <a:tc>
                  <a:txBody>
                    <a:bodyPr/>
                    <a:lstStyle/>
                    <a:p>
                      <a:pPr algn="ctr" fontAlgn="b"/>
                      <a:r>
                        <a:rPr lang="en-US" sz="1400" u="none" strike="noStrike" dirty="0">
                          <a:effectLst/>
                        </a:rPr>
                        <a:t>Industrial</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$431,046,200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3.50%</a:t>
                      </a:r>
                    </a:p>
                  </a:txBody>
                  <a:tcPr marL="9525" marR="9525" marT="9525" marB="0" anchor="ctr"/>
                </a:tc>
                <a:extLst>
                  <a:ext uri="{0D108BD9-81ED-4DB2-BD59-A6C34878D82A}">
                    <a16:rowId xmlns:a16="http://schemas.microsoft.com/office/drawing/2014/main" val="624416392"/>
                  </a:ext>
                </a:extLst>
              </a:tr>
              <a:tr h="506703">
                <a:tc>
                  <a:txBody>
                    <a:bodyPr/>
                    <a:lstStyle/>
                    <a:p>
                      <a:pPr algn="ctr" fontAlgn="b"/>
                      <a:r>
                        <a:rPr lang="en-US" sz="1400" u="none" strike="noStrike" dirty="0">
                          <a:effectLst/>
                        </a:rPr>
                        <a:t>Personal Property</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$308,208,350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2.50%</a:t>
                      </a:r>
                    </a:p>
                  </a:txBody>
                  <a:tcPr marL="9525" marR="9525" marT="9525" marB="0" anchor="ctr"/>
                </a:tc>
                <a:extLst>
                  <a:ext uri="{0D108BD9-81ED-4DB2-BD59-A6C34878D82A}">
                    <a16:rowId xmlns:a16="http://schemas.microsoft.com/office/drawing/2014/main" val="3786443302"/>
                  </a:ext>
                </a:extLst>
              </a:tr>
              <a:tr h="506703">
                <a:tc>
                  <a:txBody>
                    <a:bodyPr/>
                    <a:lstStyle/>
                    <a:p>
                      <a:pPr marL="0" lvl="0" algn="ctr" defTabSz="914400" rtl="0" eaLnBrk="1" fontAlgn="b" latinLnBrk="0" hangingPunct="1"/>
                      <a:r>
                        <a:rPr lang="en-US" sz="1400" b="1" u="none" strike="noStrike" kern="1200" dirty="0">
                          <a:solidFill>
                            <a:schemeClr val="dk1"/>
                          </a:solidFill>
                          <a:effectLst/>
                          <a:latin typeface="+mn-lt"/>
                          <a:ea typeface="+mn-ea"/>
                          <a:cs typeface="+mn-cs"/>
                        </a:rPr>
                        <a:t>Total</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kern="1200" dirty="0">
                          <a:solidFill>
                            <a:schemeClr val="dk1"/>
                          </a:solidFill>
                          <a:effectLst/>
                          <a:latin typeface="+mn-lt"/>
                          <a:ea typeface="+mn-ea"/>
                          <a:cs typeface="+mn-cs"/>
                        </a:rPr>
                        <a:t>$12,324,348,230</a:t>
                      </a:r>
                    </a:p>
                  </a:txBody>
                  <a:tcPr marL="9525" marR="9525" marT="9525" marB="0" anchor="ctr"/>
                </a:tc>
                <a:tc>
                  <a:txBody>
                    <a:bodyPr/>
                    <a:lstStyle/>
                    <a:p>
                      <a:pPr marL="0" lvl="0" algn="ctr" defTabSz="914400" rtl="0" eaLnBrk="1" fontAlgn="b" latinLnBrk="0" hangingPunct="1"/>
                      <a:r>
                        <a:rPr lang="en-US" sz="1400" b="1" u="none" strike="noStrike" kern="1200" dirty="0">
                          <a:solidFill>
                            <a:schemeClr val="dk1"/>
                          </a:solidFill>
                          <a:effectLst/>
                          <a:latin typeface="+mn-lt"/>
                          <a:ea typeface="+mn-ea"/>
                          <a:cs typeface="+mn-cs"/>
                        </a:rPr>
                        <a:t>100%</a:t>
                      </a:r>
                    </a:p>
                  </a:txBody>
                  <a:tcPr marL="9525" marR="9525" marT="9525" marB="0" anchor="ctr"/>
                </a:tc>
                <a:extLst>
                  <a:ext uri="{0D108BD9-81ED-4DB2-BD59-A6C34878D82A}">
                    <a16:rowId xmlns:a16="http://schemas.microsoft.com/office/drawing/2014/main" val="492980661"/>
                  </a:ext>
                </a:extLst>
              </a:tr>
            </a:tbl>
          </a:graphicData>
        </a:graphic>
      </p:graphicFrame>
    </p:spTree>
    <p:extLst>
      <p:ext uri="{BB962C8B-B14F-4D97-AF65-F5344CB8AC3E}">
        <p14:creationId xmlns:p14="http://schemas.microsoft.com/office/powerpoint/2010/main" val="3420709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165AF9B-5180-4F31-8F4E-7FF831BD6142}"/>
              </a:ext>
            </a:extLst>
          </p:cNvPr>
          <p:cNvSpPr>
            <a:spLocks noGrp="1"/>
          </p:cNvSpPr>
          <p:nvPr>
            <p:ph type="title"/>
          </p:nvPr>
        </p:nvSpPr>
        <p:spPr/>
        <p:txBody>
          <a:bodyPr/>
          <a:lstStyle/>
          <a:p>
            <a:r>
              <a:rPr lang="en-US" dirty="0"/>
              <a:t>FY2024 LEVY LIMIT / CLASSIFICATION OPTIONS</a:t>
            </a:r>
          </a:p>
        </p:txBody>
      </p:sp>
      <p:graphicFrame>
        <p:nvGraphicFramePr>
          <p:cNvPr id="25" name="Content Placeholder 24">
            <a:extLst>
              <a:ext uri="{FF2B5EF4-FFF2-40B4-BE49-F238E27FC236}">
                <a16:creationId xmlns:a16="http://schemas.microsoft.com/office/drawing/2014/main" id="{E275DB77-236A-43E2-A320-7F0C82633C06}"/>
              </a:ext>
            </a:extLst>
          </p:cNvPr>
          <p:cNvGraphicFramePr>
            <a:graphicFrameLocks noGrp="1"/>
          </p:cNvGraphicFramePr>
          <p:nvPr>
            <p:ph sz="quarter" idx="4"/>
            <p:extLst>
              <p:ext uri="{D42A27DB-BD31-4B8C-83A1-F6EECF244321}">
                <p14:modId xmlns:p14="http://schemas.microsoft.com/office/powerpoint/2010/main" val="3837827881"/>
              </p:ext>
            </p:extLst>
          </p:nvPr>
        </p:nvGraphicFramePr>
        <p:xfrm>
          <a:off x="5955030" y="2079229"/>
          <a:ext cx="5497830" cy="1471867"/>
        </p:xfrm>
        <a:graphic>
          <a:graphicData uri="http://schemas.openxmlformats.org/drawingml/2006/table">
            <a:tbl>
              <a:tblPr firstRow="1" bandRow="1">
                <a:tableStyleId>{5C22544A-7EE6-4342-B048-85BDC9FD1C3A}</a:tableStyleId>
              </a:tblPr>
              <a:tblGrid>
                <a:gridCol w="1617721">
                  <a:extLst>
                    <a:ext uri="{9D8B030D-6E8A-4147-A177-3AD203B41FA5}">
                      <a16:colId xmlns:a16="http://schemas.microsoft.com/office/drawing/2014/main" val="3323585654"/>
                    </a:ext>
                  </a:extLst>
                </a:gridCol>
                <a:gridCol w="2081118">
                  <a:extLst>
                    <a:ext uri="{9D8B030D-6E8A-4147-A177-3AD203B41FA5}">
                      <a16:colId xmlns:a16="http://schemas.microsoft.com/office/drawing/2014/main" val="3912130226"/>
                    </a:ext>
                  </a:extLst>
                </a:gridCol>
                <a:gridCol w="1798991">
                  <a:extLst>
                    <a:ext uri="{9D8B030D-6E8A-4147-A177-3AD203B41FA5}">
                      <a16:colId xmlns:a16="http://schemas.microsoft.com/office/drawing/2014/main" val="1151831106"/>
                    </a:ext>
                  </a:extLst>
                </a:gridCol>
              </a:tblGrid>
              <a:tr h="277585">
                <a:tc>
                  <a:txBody>
                    <a:bodyPr/>
                    <a:lstStyle/>
                    <a:p>
                      <a:pPr algn="ctr"/>
                      <a:r>
                        <a:rPr lang="en-US" b="0" dirty="0"/>
                        <a:t>Total Levy</a:t>
                      </a:r>
                    </a:p>
                  </a:txBody>
                  <a:tcPr marL="96797" marR="96797"/>
                </a:tc>
                <a:tc>
                  <a:txBody>
                    <a:bodyPr/>
                    <a:lstStyle/>
                    <a:p>
                      <a:pPr algn="ctr"/>
                      <a:r>
                        <a:rPr lang="en-US" b="0" dirty="0"/>
                        <a:t>Value</a:t>
                      </a:r>
                    </a:p>
                  </a:txBody>
                  <a:tcPr marL="96797" marR="96797"/>
                </a:tc>
                <a:tc>
                  <a:txBody>
                    <a:bodyPr/>
                    <a:lstStyle/>
                    <a:p>
                      <a:pPr algn="ctr"/>
                      <a:r>
                        <a:rPr lang="en-US" b="0" dirty="0"/>
                        <a:t>Uniform Rate</a:t>
                      </a:r>
                    </a:p>
                  </a:txBody>
                  <a:tcPr marL="96797" marR="96797"/>
                </a:tc>
                <a:extLst>
                  <a:ext uri="{0D108BD9-81ED-4DB2-BD59-A6C34878D82A}">
                    <a16:rowId xmlns:a16="http://schemas.microsoft.com/office/drawing/2014/main" val="3076356843"/>
                  </a:ext>
                </a:extLst>
              </a:tr>
              <a:tr h="839456">
                <a:tc>
                  <a:txBody>
                    <a:bodyPr/>
                    <a:lstStyle/>
                    <a:p>
                      <a:pPr algn="ctr">
                        <a:lnSpc>
                          <a:spcPct val="200000"/>
                        </a:lnSpc>
                      </a:pPr>
                      <a:r>
                        <a:rPr lang="en-US" sz="1800" b="0" dirty="0"/>
                        <a:t>136,399,017</a:t>
                      </a:r>
                      <a:endParaRPr lang="en-US" b="0" dirty="0"/>
                    </a:p>
                  </a:txBody>
                  <a:tcPr marL="96797" marR="96797"/>
                </a:tc>
                <a:tc>
                  <a:txBody>
                    <a:bodyPr/>
                    <a:lstStyle/>
                    <a:p>
                      <a:pPr marL="0" marR="0" lvl="0" indent="0" algn="ctr" defTabSz="457200" rtl="0" eaLnBrk="1" fontAlgn="auto" latinLnBrk="0" hangingPunct="1">
                        <a:lnSpc>
                          <a:spcPct val="200000"/>
                        </a:lnSpc>
                        <a:spcBef>
                          <a:spcPts val="0"/>
                        </a:spcBef>
                        <a:spcAft>
                          <a:spcPts val="0"/>
                        </a:spcAft>
                        <a:buClrTx/>
                        <a:buSzTx/>
                        <a:buFontTx/>
                        <a:buNone/>
                        <a:tabLst/>
                        <a:defRPr/>
                      </a:pPr>
                      <a:r>
                        <a:rPr lang="en-US" sz="1800" b="0" u="none" strike="noStrike" kern="1200" dirty="0">
                          <a:solidFill>
                            <a:schemeClr val="dk1"/>
                          </a:solidFill>
                          <a:effectLst/>
                          <a:latin typeface="+mn-lt"/>
                          <a:ea typeface="+mn-ea"/>
                          <a:cs typeface="+mn-cs"/>
                        </a:rPr>
                        <a:t>$12,324,348,230</a:t>
                      </a:r>
                    </a:p>
                    <a:p>
                      <a:pPr algn="ctr">
                        <a:lnSpc>
                          <a:spcPct val="200000"/>
                        </a:lnSpc>
                      </a:pPr>
                      <a:endParaRPr lang="en-US" b="0" dirty="0"/>
                    </a:p>
                  </a:txBody>
                  <a:tcPr marL="96797" marR="96797"/>
                </a:tc>
                <a:tc>
                  <a:txBody>
                    <a:bodyPr/>
                    <a:lstStyle/>
                    <a:p>
                      <a:pPr algn="ctr">
                        <a:lnSpc>
                          <a:spcPct val="200000"/>
                        </a:lnSpc>
                      </a:pPr>
                      <a:r>
                        <a:rPr lang="en-US" b="0" dirty="0"/>
                        <a:t>$11.07</a:t>
                      </a:r>
                    </a:p>
                  </a:txBody>
                  <a:tcPr marL="96797" marR="96797"/>
                </a:tc>
                <a:extLst>
                  <a:ext uri="{0D108BD9-81ED-4DB2-BD59-A6C34878D82A}">
                    <a16:rowId xmlns:a16="http://schemas.microsoft.com/office/drawing/2014/main" val="1059281094"/>
                  </a:ext>
                </a:extLst>
              </a:tr>
            </a:tbl>
          </a:graphicData>
        </a:graphic>
      </p:graphicFrame>
      <p:sp>
        <p:nvSpPr>
          <p:cNvPr id="6" name="Rectangle 5">
            <a:extLst>
              <a:ext uri="{FF2B5EF4-FFF2-40B4-BE49-F238E27FC236}">
                <a16:creationId xmlns:a16="http://schemas.microsoft.com/office/drawing/2014/main" id="{757B9AD0-DC45-4540-8A85-6BF851A5C035}"/>
              </a:ext>
            </a:extLst>
          </p:cNvPr>
          <p:cNvSpPr/>
          <p:nvPr/>
        </p:nvSpPr>
        <p:spPr>
          <a:xfrm>
            <a:off x="581192" y="4740800"/>
            <a:ext cx="5233380" cy="461665"/>
          </a:xfrm>
          <a:prstGeom prst="rect">
            <a:avLst/>
          </a:prstGeom>
        </p:spPr>
        <p:txBody>
          <a:bodyPr wrap="square">
            <a:spAutoFit/>
          </a:bodyPr>
          <a:lstStyle/>
          <a:p>
            <a:r>
              <a:rPr lang="en-US" sz="1200" dirty="0"/>
              <a:t>The levy limit, which does not include the debt exclusion, is the figure that will be used as the base when calculating the FY2025 levy limit.</a:t>
            </a:r>
          </a:p>
        </p:txBody>
      </p:sp>
      <p:sp>
        <p:nvSpPr>
          <p:cNvPr id="2" name="Rectangle 1">
            <a:extLst>
              <a:ext uri="{FF2B5EF4-FFF2-40B4-BE49-F238E27FC236}">
                <a16:creationId xmlns:a16="http://schemas.microsoft.com/office/drawing/2014/main" id="{3617C084-B300-4BAF-B000-3FAF666606C5}"/>
              </a:ext>
            </a:extLst>
          </p:cNvPr>
          <p:cNvSpPr/>
          <p:nvPr/>
        </p:nvSpPr>
        <p:spPr>
          <a:xfrm>
            <a:off x="581192" y="4816845"/>
            <a:ext cx="6096000" cy="646331"/>
          </a:xfrm>
          <a:prstGeom prst="rect">
            <a:avLst/>
          </a:prstGeom>
        </p:spPr>
        <p:txBody>
          <a:bodyPr>
            <a:spAutoFit/>
          </a:bodyPr>
          <a:lstStyle/>
          <a:p>
            <a:br>
              <a:rPr lang="en-US" dirty="0"/>
            </a:br>
            <a:endParaRPr lang="en-US" dirty="0"/>
          </a:p>
        </p:txBody>
      </p:sp>
      <p:graphicFrame>
        <p:nvGraphicFramePr>
          <p:cNvPr id="39" name="Content Placeholder 38">
            <a:extLst>
              <a:ext uri="{FF2B5EF4-FFF2-40B4-BE49-F238E27FC236}">
                <a16:creationId xmlns:a16="http://schemas.microsoft.com/office/drawing/2014/main" id="{0A9A9C21-07D2-4139-8D8E-43613343C9AB}"/>
              </a:ext>
            </a:extLst>
          </p:cNvPr>
          <p:cNvGraphicFramePr>
            <a:graphicFrameLocks noGrp="1"/>
          </p:cNvGraphicFramePr>
          <p:nvPr>
            <p:ph sz="half" idx="2"/>
            <p:extLst>
              <p:ext uri="{D42A27DB-BD31-4B8C-83A1-F6EECF244321}">
                <p14:modId xmlns:p14="http://schemas.microsoft.com/office/powerpoint/2010/main" val="600778975"/>
              </p:ext>
            </p:extLst>
          </p:nvPr>
        </p:nvGraphicFramePr>
        <p:xfrm>
          <a:off x="581192" y="2023218"/>
          <a:ext cx="4886517" cy="2643187"/>
        </p:xfrm>
        <a:graphic>
          <a:graphicData uri="http://schemas.openxmlformats.org/drawingml/2006/table">
            <a:tbl>
              <a:tblPr firstRow="1" bandRow="1">
                <a:tableStyleId>{5C22544A-7EE6-4342-B048-85BDC9FD1C3A}</a:tableStyleId>
              </a:tblPr>
              <a:tblGrid>
                <a:gridCol w="2706023">
                  <a:extLst>
                    <a:ext uri="{9D8B030D-6E8A-4147-A177-3AD203B41FA5}">
                      <a16:colId xmlns:a16="http://schemas.microsoft.com/office/drawing/2014/main" val="1639028253"/>
                    </a:ext>
                  </a:extLst>
                </a:gridCol>
                <a:gridCol w="2180494">
                  <a:extLst>
                    <a:ext uri="{9D8B030D-6E8A-4147-A177-3AD203B41FA5}">
                      <a16:colId xmlns:a16="http://schemas.microsoft.com/office/drawing/2014/main" val="406425400"/>
                    </a:ext>
                  </a:extLst>
                </a:gridCol>
              </a:tblGrid>
              <a:tr h="370840">
                <a:tc>
                  <a:txBody>
                    <a:bodyPr/>
                    <a:lstStyle/>
                    <a:p>
                      <a:r>
                        <a:rPr lang="en-US" b="0" dirty="0"/>
                        <a:t>LEVY LIMIT</a:t>
                      </a:r>
                    </a:p>
                  </a:txBody>
                  <a:tcPr/>
                </a:tc>
                <a:tc>
                  <a:txBody>
                    <a:bodyPr/>
                    <a:lstStyle/>
                    <a:p>
                      <a:endParaRPr lang="en-US" dirty="0"/>
                    </a:p>
                  </a:txBody>
                  <a:tcPr/>
                </a:tc>
                <a:extLst>
                  <a:ext uri="{0D108BD9-81ED-4DB2-BD59-A6C34878D82A}">
                    <a16:rowId xmlns:a16="http://schemas.microsoft.com/office/drawing/2014/main" val="1481674043"/>
                  </a:ext>
                </a:extLst>
              </a:tr>
              <a:tr h="418147">
                <a:tc>
                  <a:txBody>
                    <a:bodyPr/>
                    <a:lstStyle/>
                    <a:p>
                      <a:r>
                        <a:rPr lang="en-US" dirty="0"/>
                        <a:t>Fiscal Year 2023 Levy Limit</a:t>
                      </a:r>
                    </a:p>
                  </a:txBody>
                  <a:tcPr/>
                </a:tc>
                <a:tc>
                  <a:txBody>
                    <a:bodyPr/>
                    <a:lstStyle/>
                    <a:p>
                      <a:r>
                        <a:rPr lang="en-US" dirty="0"/>
                        <a:t>$ 126,135,128</a:t>
                      </a:r>
                    </a:p>
                  </a:txBody>
                  <a:tcPr/>
                </a:tc>
                <a:extLst>
                  <a:ext uri="{0D108BD9-81ED-4DB2-BD59-A6C34878D82A}">
                    <a16:rowId xmlns:a16="http://schemas.microsoft.com/office/drawing/2014/main" val="1400413696"/>
                  </a:ext>
                </a:extLst>
              </a:tr>
              <a:tr h="370840">
                <a:tc>
                  <a:txBody>
                    <a:bodyPr/>
                    <a:lstStyle/>
                    <a:p>
                      <a:r>
                        <a:rPr lang="en-US" dirty="0"/>
                        <a:t>+Prop. 2.5% Increase	</a:t>
                      </a:r>
                    </a:p>
                  </a:txBody>
                  <a:tcPr/>
                </a:tc>
                <a:tc>
                  <a:txBody>
                    <a:bodyPr/>
                    <a:lstStyle/>
                    <a:p>
                      <a:r>
                        <a:rPr lang="en-US" dirty="0"/>
                        <a:t>$    3,153,378</a:t>
                      </a:r>
                    </a:p>
                  </a:txBody>
                  <a:tcPr/>
                </a:tc>
                <a:extLst>
                  <a:ext uri="{0D108BD9-81ED-4DB2-BD59-A6C34878D82A}">
                    <a16:rowId xmlns:a16="http://schemas.microsoft.com/office/drawing/2014/main" val="3339296832"/>
                  </a:ext>
                </a:extLst>
              </a:tr>
              <a:tr h="370840">
                <a:tc>
                  <a:txBody>
                    <a:bodyPr/>
                    <a:lstStyle/>
                    <a:p>
                      <a:r>
                        <a:rPr lang="en-US" dirty="0"/>
                        <a:t>+New Growth Revenue</a:t>
                      </a:r>
                    </a:p>
                  </a:txBody>
                  <a:tcPr/>
                </a:tc>
                <a:tc>
                  <a:txBody>
                    <a:bodyPr/>
                    <a:lstStyle/>
                    <a:p>
                      <a:r>
                        <a:rPr lang="en-US" dirty="0"/>
                        <a:t>$    2,216,900</a:t>
                      </a:r>
                    </a:p>
                  </a:txBody>
                  <a:tcPr/>
                </a:tc>
                <a:extLst>
                  <a:ext uri="{0D108BD9-81ED-4DB2-BD59-A6C34878D82A}">
                    <a16:rowId xmlns:a16="http://schemas.microsoft.com/office/drawing/2014/main" val="2296143430"/>
                  </a:ext>
                </a:extLst>
              </a:tr>
              <a:tr h="370840">
                <a:tc>
                  <a:txBody>
                    <a:bodyPr/>
                    <a:lstStyle/>
                    <a:p>
                      <a:r>
                        <a:rPr lang="en-US" dirty="0"/>
                        <a:t>FY2024 Levy Limit	</a:t>
                      </a:r>
                    </a:p>
                  </a:txBody>
                  <a:tcPr/>
                </a:tc>
                <a:tc>
                  <a:txBody>
                    <a:bodyPr/>
                    <a:lstStyle/>
                    <a:p>
                      <a:r>
                        <a:rPr lang="en-US" dirty="0"/>
                        <a:t>$ 131,505,406</a:t>
                      </a:r>
                    </a:p>
                  </a:txBody>
                  <a:tcPr/>
                </a:tc>
                <a:extLst>
                  <a:ext uri="{0D108BD9-81ED-4DB2-BD59-A6C34878D82A}">
                    <a16:rowId xmlns:a16="http://schemas.microsoft.com/office/drawing/2014/main" val="1881947565"/>
                  </a:ext>
                </a:extLst>
              </a:tr>
              <a:tr h="370840">
                <a:tc>
                  <a:txBody>
                    <a:bodyPr/>
                    <a:lstStyle/>
                    <a:p>
                      <a:r>
                        <a:rPr lang="en-US" dirty="0"/>
                        <a:t>+Debt Exclusion	</a:t>
                      </a:r>
                    </a:p>
                  </a:txBody>
                  <a:tcPr/>
                </a:tc>
                <a:tc>
                  <a:txBody>
                    <a:bodyPr/>
                    <a:lstStyle/>
                    <a:p>
                      <a:r>
                        <a:rPr lang="en-US" dirty="0"/>
                        <a:t>$    4,893,611</a:t>
                      </a:r>
                    </a:p>
                  </a:txBody>
                  <a:tcPr/>
                </a:tc>
                <a:extLst>
                  <a:ext uri="{0D108BD9-81ED-4DB2-BD59-A6C34878D82A}">
                    <a16:rowId xmlns:a16="http://schemas.microsoft.com/office/drawing/2014/main" val="13798108"/>
                  </a:ext>
                </a:extLst>
              </a:tr>
              <a:tr h="370840">
                <a:tc>
                  <a:txBody>
                    <a:bodyPr/>
                    <a:lstStyle/>
                    <a:p>
                      <a:r>
                        <a:rPr lang="en-US" dirty="0"/>
                        <a:t>Maximum Allowable Levy</a:t>
                      </a:r>
                    </a:p>
                  </a:txBody>
                  <a:tcPr/>
                </a:tc>
                <a:tc>
                  <a:txBody>
                    <a:bodyPr/>
                    <a:lstStyle/>
                    <a:p>
                      <a:r>
                        <a:rPr lang="en-US" dirty="0"/>
                        <a:t>$ 136,399,017</a:t>
                      </a:r>
                    </a:p>
                  </a:txBody>
                  <a:tcPr/>
                </a:tc>
                <a:extLst>
                  <a:ext uri="{0D108BD9-81ED-4DB2-BD59-A6C34878D82A}">
                    <a16:rowId xmlns:a16="http://schemas.microsoft.com/office/drawing/2014/main" val="2645991073"/>
                  </a:ext>
                </a:extLst>
              </a:tr>
            </a:tbl>
          </a:graphicData>
        </a:graphic>
      </p:graphicFrame>
      <p:graphicFrame>
        <p:nvGraphicFramePr>
          <p:cNvPr id="41" name="Table 40">
            <a:extLst>
              <a:ext uri="{FF2B5EF4-FFF2-40B4-BE49-F238E27FC236}">
                <a16:creationId xmlns:a16="http://schemas.microsoft.com/office/drawing/2014/main" id="{3BE76938-F994-4266-B203-FCE6C2435F5A}"/>
              </a:ext>
            </a:extLst>
          </p:cNvPr>
          <p:cNvGraphicFramePr>
            <a:graphicFrameLocks noGrp="1"/>
          </p:cNvGraphicFramePr>
          <p:nvPr>
            <p:extLst>
              <p:ext uri="{D42A27DB-BD31-4B8C-83A1-F6EECF244321}">
                <p14:modId xmlns:p14="http://schemas.microsoft.com/office/powerpoint/2010/main" val="4097071509"/>
              </p:ext>
            </p:extLst>
          </p:nvPr>
        </p:nvGraphicFramePr>
        <p:xfrm>
          <a:off x="5955031" y="3661730"/>
          <a:ext cx="5497829" cy="1478280"/>
        </p:xfrm>
        <a:graphic>
          <a:graphicData uri="http://schemas.openxmlformats.org/drawingml/2006/table">
            <a:tbl>
              <a:tblPr firstRow="1" bandRow="1">
                <a:tableStyleId>{5C22544A-7EE6-4342-B048-85BDC9FD1C3A}</a:tableStyleId>
              </a:tblPr>
              <a:tblGrid>
                <a:gridCol w="1368444">
                  <a:extLst>
                    <a:ext uri="{9D8B030D-6E8A-4147-A177-3AD203B41FA5}">
                      <a16:colId xmlns:a16="http://schemas.microsoft.com/office/drawing/2014/main" val="2936380153"/>
                    </a:ext>
                  </a:extLst>
                </a:gridCol>
                <a:gridCol w="1542398">
                  <a:extLst>
                    <a:ext uri="{9D8B030D-6E8A-4147-A177-3AD203B41FA5}">
                      <a16:colId xmlns:a16="http://schemas.microsoft.com/office/drawing/2014/main" val="1167057895"/>
                    </a:ext>
                  </a:extLst>
                </a:gridCol>
                <a:gridCol w="1212530">
                  <a:extLst>
                    <a:ext uri="{9D8B030D-6E8A-4147-A177-3AD203B41FA5}">
                      <a16:colId xmlns:a16="http://schemas.microsoft.com/office/drawing/2014/main" val="3942972090"/>
                    </a:ext>
                  </a:extLst>
                </a:gridCol>
                <a:gridCol w="1374457">
                  <a:extLst>
                    <a:ext uri="{9D8B030D-6E8A-4147-A177-3AD203B41FA5}">
                      <a16:colId xmlns:a16="http://schemas.microsoft.com/office/drawing/2014/main" val="3081172950"/>
                    </a:ext>
                  </a:extLst>
                </a:gridCol>
              </a:tblGrid>
              <a:tr h="0">
                <a:tc gridSpan="4">
                  <a:txBody>
                    <a:bodyPr/>
                    <a:lstStyle/>
                    <a:p>
                      <a:pPr algn="ctr"/>
                      <a:r>
                        <a:rPr lang="en-US" b="0" dirty="0"/>
                        <a:t>SHIFTED TAX RATE  EXAMPLES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61828603"/>
                  </a:ext>
                </a:extLst>
              </a:tr>
              <a:tr h="370840">
                <a:tc>
                  <a:txBody>
                    <a:bodyPr/>
                    <a:lstStyle/>
                    <a:p>
                      <a:endParaRPr lang="en-US" dirty="0"/>
                    </a:p>
                  </a:txBody>
                  <a:tcPr/>
                </a:tc>
                <a:tc>
                  <a:txBody>
                    <a:bodyPr/>
                    <a:lstStyle/>
                    <a:p>
                      <a:pPr algn="ctr"/>
                      <a:r>
                        <a:rPr lang="en-US" dirty="0"/>
                        <a:t>45%</a:t>
                      </a:r>
                    </a:p>
                  </a:txBody>
                  <a:tcPr/>
                </a:tc>
                <a:tc>
                  <a:txBody>
                    <a:bodyPr/>
                    <a:lstStyle/>
                    <a:p>
                      <a:pPr algn="ctr"/>
                      <a:r>
                        <a:rPr lang="en-US" dirty="0"/>
                        <a:t>47%</a:t>
                      </a:r>
                    </a:p>
                  </a:txBody>
                  <a:tcPr/>
                </a:tc>
                <a:tc>
                  <a:txBody>
                    <a:bodyPr/>
                    <a:lstStyle/>
                    <a:p>
                      <a:pPr algn="ctr"/>
                      <a:r>
                        <a:rPr lang="en-US" dirty="0"/>
                        <a:t>50%</a:t>
                      </a:r>
                    </a:p>
                  </a:txBody>
                  <a:tcPr/>
                </a:tc>
                <a:extLst>
                  <a:ext uri="{0D108BD9-81ED-4DB2-BD59-A6C34878D82A}">
                    <a16:rowId xmlns:a16="http://schemas.microsoft.com/office/drawing/2014/main" val="1269438558"/>
                  </a:ext>
                </a:extLst>
              </a:tr>
              <a:tr h="370840">
                <a:tc>
                  <a:txBody>
                    <a:bodyPr/>
                    <a:lstStyle/>
                    <a:p>
                      <a:r>
                        <a:rPr lang="en-US" dirty="0"/>
                        <a:t>Residential</a:t>
                      </a:r>
                    </a:p>
                  </a:txBody>
                  <a:tcPr/>
                </a:tc>
                <a:tc>
                  <a:txBody>
                    <a:bodyPr/>
                    <a:lstStyle/>
                    <a:p>
                      <a:pPr algn="ctr"/>
                      <a:r>
                        <a:rPr lang="en-US" dirty="0"/>
                        <a:t>$10.31</a:t>
                      </a:r>
                    </a:p>
                  </a:txBody>
                  <a:tcPr/>
                </a:tc>
                <a:tc>
                  <a:txBody>
                    <a:bodyPr/>
                    <a:lstStyle/>
                    <a:p>
                      <a:pPr algn="ctr"/>
                      <a:r>
                        <a:rPr lang="en-US" dirty="0"/>
                        <a:t>$10.27</a:t>
                      </a:r>
                    </a:p>
                  </a:txBody>
                  <a:tcPr/>
                </a:tc>
                <a:tc>
                  <a:txBody>
                    <a:bodyPr/>
                    <a:lstStyle/>
                    <a:p>
                      <a:pPr algn="ctr"/>
                      <a:r>
                        <a:rPr lang="en-US" dirty="0"/>
                        <a:t>$10.22</a:t>
                      </a:r>
                    </a:p>
                  </a:txBody>
                  <a:tcPr/>
                </a:tc>
                <a:extLst>
                  <a:ext uri="{0D108BD9-81ED-4DB2-BD59-A6C34878D82A}">
                    <a16:rowId xmlns:a16="http://schemas.microsoft.com/office/drawing/2014/main" val="3016462953"/>
                  </a:ext>
                </a:extLst>
              </a:tr>
              <a:tr h="370840">
                <a:tc>
                  <a:txBody>
                    <a:bodyPr/>
                    <a:lstStyle/>
                    <a:p>
                      <a:r>
                        <a:rPr lang="en-US" dirty="0"/>
                        <a:t>C/I/P</a:t>
                      </a:r>
                    </a:p>
                  </a:txBody>
                  <a:tcPr/>
                </a:tc>
                <a:tc>
                  <a:txBody>
                    <a:bodyPr/>
                    <a:lstStyle/>
                    <a:p>
                      <a:pPr algn="ctr"/>
                      <a:r>
                        <a:rPr lang="en-US" dirty="0"/>
                        <a:t>$16.05</a:t>
                      </a:r>
                    </a:p>
                  </a:txBody>
                  <a:tcPr/>
                </a:tc>
                <a:tc>
                  <a:txBody>
                    <a:bodyPr/>
                    <a:lstStyle/>
                    <a:p>
                      <a:pPr algn="ctr"/>
                      <a:r>
                        <a:rPr lang="en-US" dirty="0"/>
                        <a:t>$16.27</a:t>
                      </a:r>
                    </a:p>
                  </a:txBody>
                  <a:tcPr/>
                </a:tc>
                <a:tc>
                  <a:txBody>
                    <a:bodyPr/>
                    <a:lstStyle/>
                    <a:p>
                      <a:pPr algn="ctr"/>
                      <a:r>
                        <a:rPr lang="en-US" dirty="0"/>
                        <a:t>$16.60</a:t>
                      </a:r>
                    </a:p>
                  </a:txBody>
                  <a:tcPr/>
                </a:tc>
                <a:extLst>
                  <a:ext uri="{0D108BD9-81ED-4DB2-BD59-A6C34878D82A}">
                    <a16:rowId xmlns:a16="http://schemas.microsoft.com/office/drawing/2014/main" val="3897087150"/>
                  </a:ext>
                </a:extLst>
              </a:tr>
            </a:tbl>
          </a:graphicData>
        </a:graphic>
      </p:graphicFrame>
    </p:spTree>
    <p:extLst>
      <p:ext uri="{BB962C8B-B14F-4D97-AF65-F5344CB8AC3E}">
        <p14:creationId xmlns:p14="http://schemas.microsoft.com/office/powerpoint/2010/main" val="253947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CCFC9BC-73A8-47FC-B14F-D00FFB7DA0F0}"/>
              </a:ext>
            </a:extLst>
          </p:cNvPr>
          <p:cNvSpPr>
            <a:spLocks noGrp="1"/>
          </p:cNvSpPr>
          <p:nvPr>
            <p:ph type="title"/>
          </p:nvPr>
        </p:nvSpPr>
        <p:spPr>
          <a:xfrm>
            <a:off x="571500" y="708660"/>
            <a:ext cx="5234940" cy="902970"/>
          </a:xfrm>
        </p:spPr>
        <p:txBody>
          <a:bodyPr>
            <a:normAutofit fontScale="90000"/>
          </a:bodyPr>
          <a:lstStyle/>
          <a:p>
            <a:r>
              <a:rPr lang="en-US" dirty="0"/>
              <a:t>Shifting the Rate: THE PROCESS</a:t>
            </a:r>
          </a:p>
        </p:txBody>
      </p:sp>
      <p:sp>
        <p:nvSpPr>
          <p:cNvPr id="3" name="Rectangle 2">
            <a:extLst>
              <a:ext uri="{FF2B5EF4-FFF2-40B4-BE49-F238E27FC236}">
                <a16:creationId xmlns:a16="http://schemas.microsoft.com/office/drawing/2014/main" id="{96CC2130-0300-4FDE-A1EA-7D2A94000116}"/>
              </a:ext>
            </a:extLst>
          </p:cNvPr>
          <p:cNvSpPr/>
          <p:nvPr/>
        </p:nvSpPr>
        <p:spPr>
          <a:xfrm>
            <a:off x="331470" y="1944537"/>
            <a:ext cx="5234940" cy="4770537"/>
          </a:xfrm>
          <a:prstGeom prst="rect">
            <a:avLst/>
          </a:prstGeom>
        </p:spPr>
        <p:txBody>
          <a:bodyPr wrap="square">
            <a:spAutoFit/>
          </a:bodyPr>
          <a:lstStyle/>
          <a:p>
            <a:r>
              <a:rPr lang="en-US" sz="1600" dirty="0"/>
              <a:t>If the Town Council votes to adopt a shift of 147% , the process would be to multiply the (% value) of the commercial, industrial and personal property classes by 147% (1.47) to determine the increased percentage of the tax levy that those various classes will pay. By increasing those percentages, the residential percentage is lowered by 6.23% </a:t>
            </a:r>
            <a:br>
              <a:rPr lang="en-US" sz="1600" dirty="0"/>
            </a:br>
            <a:r>
              <a:rPr lang="en-US" sz="1600" dirty="0"/>
              <a:t>Put another way, once the factor of 147% (1.47) is applied to the commercial, industrial, and personal property, those classes then become responsible for 19.48% of the tax levy. That number is then subtracted from 100% to arrive at the residential proportion of 80.52% of the tax levy. </a:t>
            </a:r>
          </a:p>
          <a:p>
            <a:endParaRPr lang="en-US" sz="1600" dirty="0"/>
          </a:p>
          <a:p>
            <a:r>
              <a:rPr lang="en-US" sz="1600" dirty="0"/>
              <a:t>Therefore, under the proposed adopted percentage, the owners of commercial, industrial and personal property, which represent 13.25% of the taxable value, become responsible for 19.48% of the tax levy. The residential property owners, whose property represents 86.75% of the taxable value, become responsible for 80.52% of the property tax levy. </a:t>
            </a:r>
            <a:endParaRPr lang="en-US" dirty="0"/>
          </a:p>
        </p:txBody>
      </p:sp>
      <p:graphicFrame>
        <p:nvGraphicFramePr>
          <p:cNvPr id="5" name="Table 4">
            <a:extLst>
              <a:ext uri="{FF2B5EF4-FFF2-40B4-BE49-F238E27FC236}">
                <a16:creationId xmlns:a16="http://schemas.microsoft.com/office/drawing/2014/main" id="{D35158FE-7659-44F7-AD68-01861E842C59}"/>
              </a:ext>
            </a:extLst>
          </p:cNvPr>
          <p:cNvGraphicFramePr>
            <a:graphicFrameLocks noGrp="1"/>
          </p:cNvGraphicFramePr>
          <p:nvPr>
            <p:extLst>
              <p:ext uri="{D42A27DB-BD31-4B8C-83A1-F6EECF244321}">
                <p14:modId xmlns:p14="http://schemas.microsoft.com/office/powerpoint/2010/main" val="1798806103"/>
              </p:ext>
            </p:extLst>
          </p:nvPr>
        </p:nvGraphicFramePr>
        <p:xfrm>
          <a:off x="5897880" y="1944537"/>
          <a:ext cx="5692140" cy="4284813"/>
        </p:xfrm>
        <a:graphic>
          <a:graphicData uri="http://schemas.openxmlformats.org/drawingml/2006/table">
            <a:tbl>
              <a:tblPr firstRow="1" bandRow="1">
                <a:tableStyleId>{5C22544A-7EE6-4342-B048-85BDC9FD1C3A}</a:tableStyleId>
              </a:tblPr>
              <a:tblGrid>
                <a:gridCol w="1685460">
                  <a:extLst>
                    <a:ext uri="{9D8B030D-6E8A-4147-A177-3AD203B41FA5}">
                      <a16:colId xmlns:a16="http://schemas.microsoft.com/office/drawing/2014/main" val="2648284850"/>
                    </a:ext>
                  </a:extLst>
                </a:gridCol>
                <a:gridCol w="1210324">
                  <a:extLst>
                    <a:ext uri="{9D8B030D-6E8A-4147-A177-3AD203B41FA5}">
                      <a16:colId xmlns:a16="http://schemas.microsoft.com/office/drawing/2014/main" val="3741197852"/>
                    </a:ext>
                  </a:extLst>
                </a:gridCol>
                <a:gridCol w="1194092">
                  <a:extLst>
                    <a:ext uri="{9D8B030D-6E8A-4147-A177-3AD203B41FA5}">
                      <a16:colId xmlns:a16="http://schemas.microsoft.com/office/drawing/2014/main" val="3705230627"/>
                    </a:ext>
                  </a:extLst>
                </a:gridCol>
                <a:gridCol w="1602264">
                  <a:extLst>
                    <a:ext uri="{9D8B030D-6E8A-4147-A177-3AD203B41FA5}">
                      <a16:colId xmlns:a16="http://schemas.microsoft.com/office/drawing/2014/main" val="122493254"/>
                    </a:ext>
                  </a:extLst>
                </a:gridCol>
              </a:tblGrid>
              <a:tr h="1271856">
                <a:tc>
                  <a:txBody>
                    <a:bodyPr/>
                    <a:lstStyle/>
                    <a:p>
                      <a:pPr algn="ctr" fontAlgn="b"/>
                      <a:r>
                        <a:rPr lang="en-US" sz="1100" u="none" strike="noStrike" dirty="0">
                          <a:effectLst/>
                        </a:rPr>
                        <a:t>CLASS</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457200" rtl="0" eaLnBrk="1" fontAlgn="b" latinLnBrk="0" hangingPunct="1"/>
                      <a:r>
                        <a:rPr lang="en-US" sz="1100" b="1" u="none" strike="noStrike" kern="1200" dirty="0">
                          <a:solidFill>
                            <a:schemeClr val="lt1"/>
                          </a:solidFill>
                          <a:effectLst/>
                          <a:latin typeface="+mn-lt"/>
                          <a:ea typeface="+mn-ea"/>
                          <a:cs typeface="+mn-cs"/>
                        </a:rPr>
                        <a:t>SHARE</a:t>
                      </a:r>
                      <a:br>
                        <a:rPr lang="en-US" sz="1100" b="1" u="none" strike="noStrike" kern="1200" dirty="0">
                          <a:solidFill>
                            <a:schemeClr val="lt1"/>
                          </a:solidFill>
                          <a:effectLst/>
                          <a:latin typeface="+mn-lt"/>
                          <a:ea typeface="+mn-ea"/>
                          <a:cs typeface="+mn-cs"/>
                        </a:rPr>
                      </a:br>
                      <a:r>
                        <a:rPr lang="en-US" sz="1100" b="1" u="none" strike="noStrike" kern="1200" dirty="0">
                          <a:solidFill>
                            <a:schemeClr val="lt1"/>
                          </a:solidFill>
                          <a:effectLst/>
                          <a:latin typeface="+mn-lt"/>
                          <a:ea typeface="+mn-ea"/>
                          <a:cs typeface="+mn-cs"/>
                        </a:rPr>
                        <a:t> before shift</a:t>
                      </a:r>
                    </a:p>
                  </a:txBody>
                  <a:tcPr marL="9525" marR="9525" marT="9525" marB="0" anchor="ctr"/>
                </a:tc>
                <a:tc>
                  <a:txBody>
                    <a:bodyPr/>
                    <a:lstStyle/>
                    <a:p>
                      <a:pPr marL="0" algn="ctr" defTabSz="457200" rtl="0" eaLnBrk="1" fontAlgn="b" latinLnBrk="0" hangingPunct="1"/>
                      <a:r>
                        <a:rPr lang="en-US" sz="1100" b="1" u="none" strike="noStrike" kern="1200" dirty="0">
                          <a:solidFill>
                            <a:schemeClr val="lt1"/>
                          </a:solidFill>
                          <a:effectLst/>
                          <a:latin typeface="+mn-lt"/>
                          <a:ea typeface="+mn-ea"/>
                          <a:cs typeface="+mn-cs"/>
                        </a:rPr>
                        <a:t>FACTOR</a:t>
                      </a:r>
                    </a:p>
                    <a:p>
                      <a:pPr marL="0" algn="ctr" defTabSz="457200" rtl="0" eaLnBrk="1" fontAlgn="b" latinLnBrk="0" hangingPunct="1"/>
                      <a:r>
                        <a:rPr lang="en-US" sz="1100" b="1" u="none" strike="noStrike" kern="1200" dirty="0">
                          <a:solidFill>
                            <a:schemeClr val="lt1"/>
                          </a:solidFill>
                          <a:effectLst/>
                          <a:latin typeface="+mn-lt"/>
                          <a:ea typeface="+mn-ea"/>
                          <a:cs typeface="+mn-cs"/>
                        </a:rPr>
                        <a:t>Adopted</a:t>
                      </a:r>
                    </a:p>
                  </a:txBody>
                  <a:tcPr marL="9525" marR="9525" marT="9525" marB="0" anchor="ctr"/>
                </a:tc>
                <a:tc>
                  <a:txBody>
                    <a:bodyPr/>
                    <a:lstStyle/>
                    <a:p>
                      <a:pPr marL="0" algn="ctr" defTabSz="457200" rtl="0" eaLnBrk="1" fontAlgn="b" latinLnBrk="0" hangingPunct="1"/>
                      <a:r>
                        <a:rPr lang="en-US" sz="1100" b="1" u="none" strike="noStrike" kern="1200" dirty="0">
                          <a:solidFill>
                            <a:schemeClr val="lt1"/>
                          </a:solidFill>
                          <a:effectLst/>
                          <a:latin typeface="+mn-lt"/>
                          <a:ea typeface="+mn-ea"/>
                          <a:cs typeface="+mn-cs"/>
                        </a:rPr>
                        <a:t>ADJUSTED </a:t>
                      </a:r>
                      <a:br>
                        <a:rPr lang="en-US" sz="1100" b="1" u="none" strike="noStrike" kern="1200" dirty="0">
                          <a:solidFill>
                            <a:schemeClr val="lt1"/>
                          </a:solidFill>
                          <a:effectLst/>
                          <a:latin typeface="+mn-lt"/>
                          <a:ea typeface="+mn-ea"/>
                          <a:cs typeface="+mn-cs"/>
                        </a:rPr>
                      </a:br>
                      <a:endParaRPr lang="en-US" sz="1100" b="1" u="none" strike="noStrike" kern="1200" dirty="0">
                        <a:solidFill>
                          <a:schemeClr val="lt1"/>
                        </a:solidFill>
                        <a:effectLst/>
                        <a:latin typeface="+mn-lt"/>
                        <a:ea typeface="+mn-ea"/>
                        <a:cs typeface="+mn-cs"/>
                      </a:endParaRPr>
                    </a:p>
                  </a:txBody>
                  <a:tcPr marL="9525" marR="9525" marT="9525" marB="0" anchor="ctr"/>
                </a:tc>
                <a:extLst>
                  <a:ext uri="{0D108BD9-81ED-4DB2-BD59-A6C34878D82A}">
                    <a16:rowId xmlns:a16="http://schemas.microsoft.com/office/drawing/2014/main" val="2979985584"/>
                  </a:ext>
                </a:extLst>
              </a:tr>
              <a:tr h="563577">
                <a:tc>
                  <a:txBody>
                    <a:bodyPr/>
                    <a:lstStyle/>
                    <a:p>
                      <a:pPr algn="ctr" fontAlgn="b"/>
                      <a:r>
                        <a:rPr lang="en-US" sz="1400" u="none" strike="noStrike" dirty="0">
                          <a:effectLst/>
                        </a:rPr>
                        <a:t>Residential</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86.75%</a:t>
                      </a:r>
                    </a:p>
                  </a:txBody>
                  <a:tcPr marL="9525" marR="9525" marT="9525" marB="0" anchor="ctr"/>
                </a:tc>
                <a:tc>
                  <a:txBody>
                    <a:bodyPr/>
                    <a:lstStyle/>
                    <a:p>
                      <a:pPr marL="0" algn="ctr" defTabSz="914400" rtl="0" eaLnBrk="1" fontAlgn="b" latinLnBrk="0" hangingPunct="1"/>
                      <a:endParaRPr lang="en-US" sz="1400" u="none" strike="noStrike" kern="1200" dirty="0">
                        <a:solidFill>
                          <a:schemeClr val="dk1"/>
                        </a:solidFill>
                        <a:effectLst/>
                        <a:latin typeface="+mn-lt"/>
                        <a:ea typeface="+mn-ea"/>
                        <a:cs typeface="+mn-cs"/>
                      </a:endParaRPr>
                    </a:p>
                  </a:txBody>
                  <a:tcPr marL="9525" marR="9525" marT="9525" marB="0" anchor="ctr"/>
                </a:tc>
                <a:tc>
                  <a:txBody>
                    <a:bodyPr/>
                    <a:lstStyle/>
                    <a:p>
                      <a:pPr marL="0" lvl="0" algn="ctr" defTabSz="914400" rtl="0" eaLnBrk="1" fontAlgn="b" latinLnBrk="0" hangingPunct="1"/>
                      <a:r>
                        <a:rPr lang="en-US" sz="1400" u="none" strike="noStrike" kern="1200" dirty="0">
                          <a:solidFill>
                            <a:schemeClr val="dk1"/>
                          </a:solidFill>
                          <a:effectLst/>
                          <a:latin typeface="+mn-lt"/>
                          <a:ea typeface="+mn-ea"/>
                          <a:cs typeface="+mn-cs"/>
                        </a:rPr>
                        <a:t>80.52%</a:t>
                      </a:r>
                    </a:p>
                  </a:txBody>
                  <a:tcPr marL="9525" marR="9525" marT="9525" marB="0" anchor="ctr"/>
                </a:tc>
                <a:extLst>
                  <a:ext uri="{0D108BD9-81ED-4DB2-BD59-A6C34878D82A}">
                    <a16:rowId xmlns:a16="http://schemas.microsoft.com/office/drawing/2014/main" val="3373522679"/>
                  </a:ext>
                </a:extLst>
              </a:tr>
              <a:tr h="628601">
                <a:tc>
                  <a:txBody>
                    <a:bodyPr/>
                    <a:lstStyle/>
                    <a:p>
                      <a:pPr algn="ctr" fontAlgn="b"/>
                      <a:r>
                        <a:rPr lang="en-US" sz="1400" u="none" strike="noStrike" dirty="0">
                          <a:effectLst/>
                        </a:rPr>
                        <a:t>Commercial</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7.25%</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147%</a:t>
                      </a:r>
                    </a:p>
                    <a:p>
                      <a:pPr marL="0" algn="ctr" defTabSz="914400" rtl="0" eaLnBrk="1" fontAlgn="b" latinLnBrk="0" hangingPunct="1"/>
                      <a:endParaRPr lang="en-US" sz="1400" u="none" strike="noStrike" kern="1200" dirty="0">
                        <a:solidFill>
                          <a:schemeClr val="dk1"/>
                        </a:solidFill>
                        <a:effectLst/>
                        <a:latin typeface="+mn-lt"/>
                        <a:ea typeface="+mn-ea"/>
                        <a:cs typeface="+mn-cs"/>
                      </a:endParaRPr>
                    </a:p>
                  </a:txBody>
                  <a:tcPr marL="9525" marR="9525" marT="9525" marB="0" anchor="ctr"/>
                </a:tc>
                <a:tc>
                  <a:txBody>
                    <a:bodyPr/>
                    <a:lstStyle/>
                    <a:p>
                      <a:pPr marL="0" lvl="0" algn="ctr" defTabSz="914400" rtl="0" eaLnBrk="1" fontAlgn="b" latinLnBrk="0" hangingPunct="1"/>
                      <a:r>
                        <a:rPr lang="en-US" sz="1400" u="none" strike="noStrike" kern="1200" dirty="0">
                          <a:solidFill>
                            <a:schemeClr val="dk1"/>
                          </a:solidFill>
                          <a:effectLst/>
                          <a:latin typeface="+mn-lt"/>
                          <a:ea typeface="+mn-ea"/>
                          <a:cs typeface="+mn-cs"/>
                        </a:rPr>
                        <a:t>10.66%</a:t>
                      </a:r>
                    </a:p>
                  </a:txBody>
                  <a:tcPr marL="9525" marR="9525" marT="9525" marB="0" anchor="ctr"/>
                </a:tc>
                <a:extLst>
                  <a:ext uri="{0D108BD9-81ED-4DB2-BD59-A6C34878D82A}">
                    <a16:rowId xmlns:a16="http://schemas.microsoft.com/office/drawing/2014/main" val="950729157"/>
                  </a:ext>
                </a:extLst>
              </a:tr>
              <a:tr h="563577">
                <a:tc>
                  <a:txBody>
                    <a:bodyPr/>
                    <a:lstStyle/>
                    <a:p>
                      <a:pPr algn="ctr" fontAlgn="b"/>
                      <a:r>
                        <a:rPr lang="en-US" sz="1400" u="none" strike="noStrike" dirty="0">
                          <a:effectLst/>
                        </a:rPr>
                        <a:t>Industrial</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3.50%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dk1"/>
                          </a:solidFill>
                          <a:effectLst/>
                          <a:latin typeface="+mn-lt"/>
                          <a:ea typeface="+mn-ea"/>
                          <a:cs typeface="+mn-cs"/>
                        </a:rPr>
                        <a:t>147%</a:t>
                      </a:r>
                    </a:p>
                  </a:txBody>
                  <a:tcPr marL="9525" marR="9525" marT="9525" marB="0" anchor="ctr"/>
                </a:tc>
                <a:tc>
                  <a:txBody>
                    <a:bodyPr/>
                    <a:lstStyle/>
                    <a:p>
                      <a:pPr marL="0" lvl="0" algn="ctr" defTabSz="914400" rtl="0" eaLnBrk="1" fontAlgn="b" latinLnBrk="0" hangingPunct="1"/>
                      <a:r>
                        <a:rPr lang="en-US" sz="1400" u="none" strike="noStrike" kern="1200" dirty="0">
                          <a:solidFill>
                            <a:schemeClr val="dk1"/>
                          </a:solidFill>
                          <a:effectLst/>
                          <a:latin typeface="+mn-lt"/>
                          <a:ea typeface="+mn-ea"/>
                          <a:cs typeface="+mn-cs"/>
                        </a:rPr>
                        <a:t>5.14%</a:t>
                      </a:r>
                    </a:p>
                  </a:txBody>
                  <a:tcPr marL="9525" marR="9525" marT="9525" marB="0" anchor="ctr"/>
                </a:tc>
                <a:extLst>
                  <a:ext uri="{0D108BD9-81ED-4DB2-BD59-A6C34878D82A}">
                    <a16:rowId xmlns:a16="http://schemas.microsoft.com/office/drawing/2014/main" val="624416392"/>
                  </a:ext>
                </a:extLst>
              </a:tr>
              <a:tr h="628601">
                <a:tc>
                  <a:txBody>
                    <a:bodyPr/>
                    <a:lstStyle/>
                    <a:p>
                      <a:pPr algn="ctr" fontAlgn="b"/>
                      <a:r>
                        <a:rPr lang="en-US" sz="1400" u="none" strike="noStrike" dirty="0">
                          <a:effectLst/>
                        </a:rPr>
                        <a:t>Personal Property</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algn="ctr" defTabSz="914400" rtl="0" eaLnBrk="1" fontAlgn="b" latinLnBrk="0" hangingPunct="1"/>
                      <a:r>
                        <a:rPr lang="en-US" sz="1400" u="sng" strike="noStrike" kern="1200" dirty="0">
                          <a:solidFill>
                            <a:schemeClr val="dk1"/>
                          </a:solidFill>
                          <a:effectLst/>
                          <a:latin typeface="+mn-lt"/>
                          <a:ea typeface="+mn-ea"/>
                          <a:cs typeface="+mn-cs"/>
                        </a:rPr>
                        <a:t>2.50%</a:t>
                      </a:r>
                    </a:p>
                  </a:txBody>
                  <a:tcPr marL="9525" marR="9525" marT="9525" marB="0" anchor="ctr"/>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147%</a:t>
                      </a:r>
                    </a:p>
                  </a:txBody>
                  <a:tcPr marL="9525" marR="9525" marT="9525" marB="0" anchor="ctr"/>
                </a:tc>
                <a:tc>
                  <a:txBody>
                    <a:bodyPr/>
                    <a:lstStyle/>
                    <a:p>
                      <a:pPr marL="0" lvl="0" algn="ctr" defTabSz="914400" rtl="0" eaLnBrk="1" fontAlgn="b" latinLnBrk="0" hangingPunct="1"/>
                      <a:r>
                        <a:rPr lang="en-US" sz="1400" u="sng" strike="noStrike" kern="1200" dirty="0">
                          <a:solidFill>
                            <a:schemeClr val="dk1"/>
                          </a:solidFill>
                          <a:effectLst/>
                          <a:latin typeface="+mn-lt"/>
                          <a:ea typeface="+mn-ea"/>
                          <a:cs typeface="+mn-cs"/>
                        </a:rPr>
                        <a:t>3.68%</a:t>
                      </a:r>
                    </a:p>
                  </a:txBody>
                  <a:tcPr marL="9525" marR="9525" marT="9525" marB="0" anchor="ctr"/>
                </a:tc>
                <a:extLst>
                  <a:ext uri="{0D108BD9-81ED-4DB2-BD59-A6C34878D82A}">
                    <a16:rowId xmlns:a16="http://schemas.microsoft.com/office/drawing/2014/main" val="3786443302"/>
                  </a:ext>
                </a:extLst>
              </a:tr>
              <a:tr h="628601">
                <a:tc>
                  <a:txBody>
                    <a:bodyPr/>
                    <a:lstStyle/>
                    <a:p>
                      <a:pPr marL="0" lvl="0" algn="ctr" defTabSz="914400" rtl="0" eaLnBrk="1" fontAlgn="b" latinLnBrk="0" hangingPunct="1"/>
                      <a:endParaRPr lang="en-US" sz="1400" b="1" u="none" strike="noStrike" kern="1200" dirty="0">
                        <a:solidFill>
                          <a:schemeClr val="dk1"/>
                        </a:solidFill>
                        <a:effectLst/>
                        <a:latin typeface="+mn-lt"/>
                        <a:ea typeface="+mn-ea"/>
                        <a:cs typeface="+mn-cs"/>
                      </a:endParaRPr>
                    </a:p>
                  </a:txBody>
                  <a:tcPr marL="9525" marR="9525" marT="9525" marB="0" anchor="ctr"/>
                </a:tc>
                <a:tc>
                  <a:txBody>
                    <a:bodyPr/>
                    <a:lstStyle/>
                    <a:p>
                      <a:pPr marL="0" lvl="0" algn="ctr" defTabSz="914400" rtl="0" eaLnBrk="1" fontAlgn="b" latinLnBrk="0" hangingPunct="1"/>
                      <a:r>
                        <a:rPr lang="en-US" sz="1400" b="0" u="none" strike="noStrike" kern="1200" dirty="0">
                          <a:solidFill>
                            <a:schemeClr val="dk1"/>
                          </a:solidFill>
                          <a:effectLst/>
                          <a:latin typeface="+mn-lt"/>
                          <a:ea typeface="+mn-ea"/>
                          <a:cs typeface="+mn-cs"/>
                        </a:rPr>
                        <a:t>100%</a:t>
                      </a:r>
                    </a:p>
                  </a:txBody>
                  <a:tcPr marL="9525" marR="9525" marT="9525" marB="0" anchor="ctr"/>
                </a:tc>
                <a:tc>
                  <a:txBody>
                    <a:bodyPr/>
                    <a:lstStyle/>
                    <a:p>
                      <a:pPr marL="457200" lvl="1" algn="ctr" defTabSz="914400" rtl="0" eaLnBrk="1" fontAlgn="b" latinLnBrk="0" hangingPunct="1"/>
                      <a:endParaRPr lang="en-US" sz="1400" b="0" u="none" strike="noStrike" kern="1200" dirty="0">
                        <a:solidFill>
                          <a:schemeClr val="dk1"/>
                        </a:solidFill>
                        <a:effectLst/>
                        <a:latin typeface="+mn-lt"/>
                        <a:ea typeface="+mn-ea"/>
                        <a:cs typeface="+mn-cs"/>
                      </a:endParaRPr>
                    </a:p>
                  </a:txBody>
                  <a:tcPr marL="9525" marR="9525" marT="9525" marB="0" anchor="ctr"/>
                </a:tc>
                <a:tc>
                  <a:txBody>
                    <a:bodyPr/>
                    <a:lstStyle/>
                    <a:p>
                      <a:pPr marL="0" lvl="0" algn="ctr" defTabSz="914400" rtl="0" eaLnBrk="1" fontAlgn="b" latinLnBrk="0" hangingPunct="1"/>
                      <a:r>
                        <a:rPr lang="en-US" sz="1400" b="0" u="none" strike="noStrike" kern="1200" dirty="0">
                          <a:solidFill>
                            <a:schemeClr val="dk1"/>
                          </a:solidFill>
                          <a:effectLst/>
                          <a:latin typeface="+mn-lt"/>
                          <a:ea typeface="+mn-ea"/>
                          <a:cs typeface="+mn-cs"/>
                        </a:rPr>
                        <a:t>100%</a:t>
                      </a:r>
                    </a:p>
                  </a:txBody>
                  <a:tcPr marL="9525" marR="9525" marT="9525" marB="0" anchor="ctr"/>
                </a:tc>
                <a:extLst>
                  <a:ext uri="{0D108BD9-81ED-4DB2-BD59-A6C34878D82A}">
                    <a16:rowId xmlns:a16="http://schemas.microsoft.com/office/drawing/2014/main" val="492980661"/>
                  </a:ext>
                </a:extLst>
              </a:tr>
            </a:tbl>
          </a:graphicData>
        </a:graphic>
      </p:graphicFrame>
    </p:spTree>
    <p:extLst>
      <p:ext uri="{BB962C8B-B14F-4D97-AF65-F5344CB8AC3E}">
        <p14:creationId xmlns:p14="http://schemas.microsoft.com/office/powerpoint/2010/main" val="2836093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02D69C-46F7-45DB-A083-4D81FA5A47DC}"/>
              </a:ext>
            </a:extLst>
          </p:cNvPr>
          <p:cNvSpPr>
            <a:spLocks noGrp="1"/>
          </p:cNvSpPr>
          <p:nvPr>
            <p:ph type="title" idx="4294967295"/>
          </p:nvPr>
        </p:nvSpPr>
        <p:spPr>
          <a:xfrm>
            <a:off x="0" y="701675"/>
            <a:ext cx="11029950" cy="1014413"/>
          </a:xfrm>
        </p:spPr>
        <p:txBody>
          <a:bodyPr>
            <a:normAutofit/>
          </a:bodyPr>
          <a:lstStyle/>
          <a:p>
            <a:r>
              <a:rPr lang="en-US" dirty="0"/>
              <a:t>FISCAL YEAR 2024 </a:t>
            </a:r>
            <a:br>
              <a:rPr lang="en-US" dirty="0"/>
            </a:br>
            <a:r>
              <a:rPr lang="en-US" dirty="0"/>
              <a:t>CLASSIFICATION OPTIONS</a:t>
            </a:r>
          </a:p>
        </p:txBody>
      </p:sp>
      <p:graphicFrame>
        <p:nvGraphicFramePr>
          <p:cNvPr id="6" name="Object 5">
            <a:extLst>
              <a:ext uri="{FF2B5EF4-FFF2-40B4-BE49-F238E27FC236}">
                <a16:creationId xmlns:a16="http://schemas.microsoft.com/office/drawing/2014/main" id="{B26C4408-14FC-4770-9722-73971E4802DE}"/>
              </a:ext>
            </a:extLst>
          </p:cNvPr>
          <p:cNvGraphicFramePr>
            <a:graphicFrameLocks noChangeAspect="1"/>
          </p:cNvGraphicFramePr>
          <p:nvPr>
            <p:extLst>
              <p:ext uri="{D42A27DB-BD31-4B8C-83A1-F6EECF244321}">
                <p14:modId xmlns:p14="http://schemas.microsoft.com/office/powerpoint/2010/main" val="4196981091"/>
              </p:ext>
            </p:extLst>
          </p:nvPr>
        </p:nvGraphicFramePr>
        <p:xfrm>
          <a:off x="205740" y="-498250"/>
          <a:ext cx="9954260" cy="6635525"/>
        </p:xfrm>
        <a:graphic>
          <a:graphicData uri="http://schemas.openxmlformats.org/presentationml/2006/ole">
            <mc:AlternateContent xmlns:mc="http://schemas.openxmlformats.org/markup-compatibility/2006">
              <mc:Choice xmlns:v="urn:schemas-microsoft-com:vml" Requires="v">
                <p:oleObj spid="_x0000_s1064" name="Acrobat Document" r:id="rId3" imgW="0" imgH="0" progId="Acrobat.Document.DC">
                  <p:embed/>
                </p:oleObj>
              </mc:Choice>
              <mc:Fallback>
                <p:oleObj name="Acrobat Document" r:id="rId3" imgW="0" imgH="0" progId="Acrobat.Document.DC">
                  <p:embed/>
                  <p:pic>
                    <p:nvPicPr>
                      <p:cNvPr id="0" name=""/>
                      <p:cNvPicPr/>
                      <p:nvPr/>
                    </p:nvPicPr>
                    <p:blipFill/>
                    <p:spPr>
                      <a:xfrm>
                        <a:off x="205740" y="-498250"/>
                        <a:ext cx="9954260" cy="66355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5C95192-5FCD-4235-9BA0-2AF28FD5556C}"/>
              </a:ext>
            </a:extLst>
          </p:cNvPr>
          <p:cNvGraphicFramePr>
            <a:graphicFrameLocks noChangeAspect="1"/>
          </p:cNvGraphicFramePr>
          <p:nvPr>
            <p:extLst>
              <p:ext uri="{D42A27DB-BD31-4B8C-83A1-F6EECF244321}">
                <p14:modId xmlns:p14="http://schemas.microsoft.com/office/powerpoint/2010/main" val="537567173"/>
              </p:ext>
            </p:extLst>
          </p:nvPr>
        </p:nvGraphicFramePr>
        <p:xfrm>
          <a:off x="0" y="880111"/>
          <a:ext cx="12744449" cy="7578316"/>
        </p:xfrm>
        <a:graphic>
          <a:graphicData uri="http://schemas.openxmlformats.org/presentationml/2006/ole">
            <mc:AlternateContent xmlns:mc="http://schemas.openxmlformats.org/markup-compatibility/2006">
              <mc:Choice xmlns:v="urn:schemas-microsoft-com:vml" Requires="v">
                <p:oleObj spid="_x0000_s1065" name="Acrobat Document" r:id="rId4" imgW="9601026" imgH="5829300" progId="Acrobat.Document.DC">
                  <p:embed/>
                </p:oleObj>
              </mc:Choice>
              <mc:Fallback>
                <p:oleObj name="Acrobat Document" r:id="rId4" imgW="9601026" imgH="5829300" progId="Acrobat.Document.DC">
                  <p:embed/>
                  <p:pic>
                    <p:nvPicPr>
                      <p:cNvPr id="3" name="Object 2">
                        <a:extLst>
                          <a:ext uri="{FF2B5EF4-FFF2-40B4-BE49-F238E27FC236}">
                            <a16:creationId xmlns:a16="http://schemas.microsoft.com/office/drawing/2014/main" id="{8F29C26F-9C07-431B-BD29-4D62BF89FBA3}"/>
                          </a:ext>
                        </a:extLst>
                      </p:cNvPr>
                      <p:cNvPicPr/>
                      <p:nvPr/>
                    </p:nvPicPr>
                    <p:blipFill>
                      <a:blip r:embed="rId5"/>
                      <a:stretch>
                        <a:fillRect/>
                      </a:stretch>
                    </p:blipFill>
                    <p:spPr>
                      <a:xfrm>
                        <a:off x="0" y="880111"/>
                        <a:ext cx="12744449" cy="7578316"/>
                      </a:xfrm>
                      <a:prstGeom prst="rect">
                        <a:avLst/>
                      </a:prstGeom>
                    </p:spPr>
                  </p:pic>
                </p:oleObj>
              </mc:Fallback>
            </mc:AlternateContent>
          </a:graphicData>
        </a:graphic>
      </p:graphicFrame>
    </p:spTree>
    <p:extLst>
      <p:ext uri="{BB962C8B-B14F-4D97-AF65-F5344CB8AC3E}">
        <p14:creationId xmlns:p14="http://schemas.microsoft.com/office/powerpoint/2010/main" val="3893899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9B08D-FF2E-4FFF-9DBE-BAF343A1191B}"/>
              </a:ext>
            </a:extLst>
          </p:cNvPr>
          <p:cNvSpPr>
            <a:spLocks noGrp="1"/>
          </p:cNvSpPr>
          <p:nvPr>
            <p:ph type="title" idx="4294967295"/>
          </p:nvPr>
        </p:nvSpPr>
        <p:spPr>
          <a:xfrm>
            <a:off x="0" y="0"/>
            <a:ext cx="10772775" cy="1176338"/>
          </a:xfrm>
        </p:spPr>
        <p:txBody>
          <a:bodyPr/>
          <a:lstStyle/>
          <a:p>
            <a:r>
              <a:rPr lang="en-US" dirty="0"/>
              <a:t>RESIDENTIAL IMPACT EXAMPLES </a:t>
            </a:r>
          </a:p>
        </p:txBody>
      </p:sp>
      <p:graphicFrame>
        <p:nvGraphicFramePr>
          <p:cNvPr id="5" name="Object 4">
            <a:extLst>
              <a:ext uri="{FF2B5EF4-FFF2-40B4-BE49-F238E27FC236}">
                <a16:creationId xmlns:a16="http://schemas.microsoft.com/office/drawing/2014/main" id="{AD989FB7-EBD5-41C8-B98D-100B2E37076F}"/>
              </a:ext>
            </a:extLst>
          </p:cNvPr>
          <p:cNvGraphicFramePr>
            <a:graphicFrameLocks noChangeAspect="1"/>
          </p:cNvGraphicFramePr>
          <p:nvPr>
            <p:extLst>
              <p:ext uri="{D42A27DB-BD31-4B8C-83A1-F6EECF244321}">
                <p14:modId xmlns:p14="http://schemas.microsoft.com/office/powerpoint/2010/main" val="1478885519"/>
              </p:ext>
            </p:extLst>
          </p:nvPr>
        </p:nvGraphicFramePr>
        <p:xfrm>
          <a:off x="179706" y="817407"/>
          <a:ext cx="12645225" cy="7847621"/>
        </p:xfrm>
        <a:graphic>
          <a:graphicData uri="http://schemas.openxmlformats.org/presentationml/2006/ole">
            <mc:AlternateContent xmlns:mc="http://schemas.openxmlformats.org/markup-compatibility/2006">
              <mc:Choice xmlns:v="urn:schemas-microsoft-com:vml" Requires="v">
                <p:oleObj spid="_x0000_s2068" name="Acrobat Document" r:id="rId3" imgW="9601026" imgH="5829300" progId="Acrobat.Document.DC">
                  <p:embed/>
                </p:oleObj>
              </mc:Choice>
              <mc:Fallback>
                <p:oleObj name="Acrobat Document" r:id="rId3" imgW="9601026" imgH="5829300" progId="Acrobat.Document.DC">
                  <p:embed/>
                  <p:pic>
                    <p:nvPicPr>
                      <p:cNvPr id="0" name=""/>
                      <p:cNvPicPr/>
                      <p:nvPr/>
                    </p:nvPicPr>
                    <p:blipFill>
                      <a:blip r:embed="rId4"/>
                      <a:stretch>
                        <a:fillRect/>
                      </a:stretch>
                    </p:blipFill>
                    <p:spPr>
                      <a:xfrm>
                        <a:off x="179706" y="817407"/>
                        <a:ext cx="12645225" cy="7847621"/>
                      </a:xfrm>
                      <a:prstGeom prst="rect">
                        <a:avLst/>
                      </a:prstGeom>
                    </p:spPr>
                  </p:pic>
                </p:oleObj>
              </mc:Fallback>
            </mc:AlternateContent>
          </a:graphicData>
        </a:graphic>
      </p:graphicFrame>
    </p:spTree>
    <p:extLst>
      <p:ext uri="{BB962C8B-B14F-4D97-AF65-F5344CB8AC3E}">
        <p14:creationId xmlns:p14="http://schemas.microsoft.com/office/powerpoint/2010/main" val="30047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C60F5-4B08-487D-A6B3-94088ACC249D}"/>
              </a:ext>
            </a:extLst>
          </p:cNvPr>
          <p:cNvSpPr>
            <a:spLocks noGrp="1"/>
          </p:cNvSpPr>
          <p:nvPr>
            <p:ph type="title"/>
          </p:nvPr>
        </p:nvSpPr>
        <p:spPr/>
        <p:txBody>
          <a:bodyPr>
            <a:normAutofit/>
          </a:bodyPr>
          <a:lstStyle/>
          <a:p>
            <a:r>
              <a:rPr lang="en-US" dirty="0"/>
              <a:t>COMMUNITY COMPARISON</a:t>
            </a:r>
          </a:p>
        </p:txBody>
      </p:sp>
      <p:graphicFrame>
        <p:nvGraphicFramePr>
          <p:cNvPr id="6" name="Content Placeholder 5">
            <a:extLst>
              <a:ext uri="{FF2B5EF4-FFF2-40B4-BE49-F238E27FC236}">
                <a16:creationId xmlns:a16="http://schemas.microsoft.com/office/drawing/2014/main" id="{B1133FB9-4E50-4B01-9821-3DCFBED0E0F2}"/>
              </a:ext>
            </a:extLst>
          </p:cNvPr>
          <p:cNvGraphicFramePr>
            <a:graphicFrameLocks noGrp="1"/>
          </p:cNvGraphicFramePr>
          <p:nvPr>
            <p:ph idx="1"/>
            <p:extLst>
              <p:ext uri="{D42A27DB-BD31-4B8C-83A1-F6EECF244321}">
                <p14:modId xmlns:p14="http://schemas.microsoft.com/office/powerpoint/2010/main" val="1001657646"/>
              </p:ext>
            </p:extLst>
          </p:nvPr>
        </p:nvGraphicFramePr>
        <p:xfrm>
          <a:off x="475669" y="1570421"/>
          <a:ext cx="10195361" cy="430599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a:extLst>
              <a:ext uri="{FF2B5EF4-FFF2-40B4-BE49-F238E27FC236}">
                <a16:creationId xmlns:a16="http://schemas.microsoft.com/office/drawing/2014/main" id="{8E77B812-897A-4D40-86AF-5896683E8EE8}"/>
              </a:ext>
            </a:extLst>
          </p:cNvPr>
          <p:cNvSpPr>
            <a:spLocks noGrp="1"/>
          </p:cNvSpPr>
          <p:nvPr>
            <p:ph type="body" sz="half" idx="4294967295"/>
          </p:nvPr>
        </p:nvSpPr>
        <p:spPr>
          <a:xfrm>
            <a:off x="0" y="5876925"/>
            <a:ext cx="10194925" cy="530225"/>
          </a:xfrm>
        </p:spPr>
        <p:txBody>
          <a:bodyPr>
            <a:normAutofit fontScale="92500" lnSpcReduction="20000"/>
          </a:bodyPr>
          <a:lstStyle/>
          <a:p>
            <a:r>
              <a:rPr lang="en-US" dirty="0"/>
              <a:t>To see additional communities, visit the Massachusetts Divisions of Local Services Interactive 2023 Tax Map</a:t>
            </a:r>
            <a:br>
              <a:rPr lang="en-US" dirty="0"/>
            </a:br>
            <a:r>
              <a:rPr lang="en-US" u="sng" dirty="0">
                <a:solidFill>
                  <a:srgbClr val="0070C0"/>
                </a:solidFill>
              </a:rPr>
              <a:t>https://www.mass.gov/info-details/massachusetts-average-single-family-tax#fy2023-</a:t>
            </a:r>
          </a:p>
        </p:txBody>
      </p:sp>
    </p:spTree>
    <p:extLst>
      <p:ext uri="{BB962C8B-B14F-4D97-AF65-F5344CB8AC3E}">
        <p14:creationId xmlns:p14="http://schemas.microsoft.com/office/powerpoint/2010/main" val="380184620"/>
      </p:ext>
    </p:extLst>
  </p:cSld>
  <p:clrMapOvr>
    <a:masterClrMapping/>
  </p:clrMapOvr>
</p:sld>
</file>

<file path=ppt/theme/theme1.xml><?xml version="1.0" encoding="utf-8"?>
<a:theme xmlns:a="http://schemas.openxmlformats.org/drawingml/2006/main" name="Dividend">
  <a:themeElements>
    <a:clrScheme name="Custom 4">
      <a:dk1>
        <a:sysClr val="windowText" lastClr="000000"/>
      </a:dk1>
      <a:lt1>
        <a:sysClr val="window" lastClr="FFFFFF"/>
      </a:lt1>
      <a:dk2>
        <a:srgbClr val="505046"/>
      </a:dk2>
      <a:lt2>
        <a:srgbClr val="EEECE1"/>
      </a:lt2>
      <a:accent1>
        <a:srgbClr val="BF0000"/>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3051</TotalTime>
  <Words>1096</Words>
  <Application>Microsoft Office PowerPoint</Application>
  <PresentationFormat>Widescreen</PresentationFormat>
  <Paragraphs>126</Paragraphs>
  <Slides>14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1" baseType="lpstr">
      <vt:lpstr>Calibri</vt:lpstr>
      <vt:lpstr>Gill Sans MT</vt:lpstr>
      <vt:lpstr>Wingdings</vt:lpstr>
      <vt:lpstr>Wingdings 2</vt:lpstr>
      <vt:lpstr>Dividend</vt:lpstr>
      <vt:lpstr>Acrobat Document</vt:lpstr>
      <vt:lpstr>Adobe Acrobat Document</vt:lpstr>
      <vt:lpstr>Fiscal year 2024 tax classification hearing</vt:lpstr>
      <vt:lpstr>FISCAL YEAR 2024 TAX CLASSIFICATION HEARING</vt:lpstr>
      <vt:lpstr>COMMONLY USED TERMS</vt:lpstr>
      <vt:lpstr>Property class distribution</vt:lpstr>
      <vt:lpstr>FY2024 LEVY LIMIT / CLASSIFICATION OPTIONS</vt:lpstr>
      <vt:lpstr>Shifting the Rate: THE PROCESS</vt:lpstr>
      <vt:lpstr>FISCAL YEAR 2024  CLASSIFICATION OPTIONS</vt:lpstr>
      <vt:lpstr>RESIDENTIAL IMPACT EXAMPLES </vt:lpstr>
      <vt:lpstr>COMMUNITY COMPARISON</vt:lpstr>
      <vt:lpstr>HISTORICAL TRENDS FISCAL YEARS  2019 - 2024</vt:lpstr>
      <vt:lpstr>PowerPoint Presentation</vt:lpstr>
      <vt:lpstr>PROPOSITION  2 1/2</vt:lpstr>
      <vt:lpstr>PowerPoint Presentation</vt:lpstr>
      <vt:lpstr>PROPERTY TAX RELIEF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O'Kane, Patricia</dc:creator>
  <cp:lastModifiedBy>O'Kane, Patricia</cp:lastModifiedBy>
  <cp:revision>239</cp:revision>
  <cp:lastPrinted>2023-10-31T14:44:54Z</cp:lastPrinted>
  <dcterms:created xsi:type="dcterms:W3CDTF">2021-10-20T18:07:25Z</dcterms:created>
  <dcterms:modified xsi:type="dcterms:W3CDTF">2023-10-31T19:05:52Z</dcterms:modified>
</cp:coreProperties>
</file>